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6" r:id="rId5"/>
    <p:sldId id="267" r:id="rId6"/>
    <p:sldId id="269" r:id="rId7"/>
    <p:sldId id="268" r:id="rId8"/>
    <p:sldId id="270" r:id="rId9"/>
    <p:sldId id="273" r:id="rId10"/>
    <p:sldId id="286" r:id="rId11"/>
    <p:sldId id="279" r:id="rId12"/>
    <p:sldId id="281" r:id="rId13"/>
    <p:sldId id="282" r:id="rId14"/>
    <p:sldId id="283" r:id="rId15"/>
    <p:sldId id="284" r:id="rId16"/>
    <p:sldId id="280" r:id="rId17"/>
    <p:sldId id="285" r:id="rId18"/>
    <p:sldId id="277" r:id="rId19"/>
    <p:sldId id="278" r:id="rId20"/>
  </p:sldIdLst>
  <p:sldSz cx="18288000" cy="10287000"/>
  <p:notesSz cx="10287000" cy="18288000"/>
  <p:embeddedFontLst>
    <p:embeddedFont>
      <p:font typeface="Pretendard SemiBold" panose="02000703000000020004" pitchFamily="50" charset="-127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Pretendard Black" panose="02000A03000000020004" pitchFamily="50" charset="-127"/>
      <p:bold r:id="rId27"/>
    </p:embeddedFont>
    <p:embeddedFont>
      <p:font typeface="Pretendard ExtraBold" panose="02000903000000020004" pitchFamily="50" charset="-127"/>
      <p:bold r:id="rId28"/>
    </p:embeddedFont>
    <p:embeddedFont>
      <p:font typeface="Pretendard ExtraLight" panose="02000303000000020004" pitchFamily="50" charset="-127"/>
      <p:regular r:id="rId29"/>
    </p:embeddedFont>
    <p:embeddedFont>
      <p:font typeface="Pretendard Light" panose="02000403000000020004" pitchFamily="50" charset="-127"/>
      <p:regular r:id="rId30"/>
    </p:embeddedFont>
    <p:embeddedFont>
      <p:font typeface="Pretendard Medium" panose="02000603000000020004" pitchFamily="50" charset="-127"/>
      <p:regular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92AF37"/>
    <a:srgbClr val="879D35"/>
    <a:srgbClr val="92BAB9"/>
    <a:srgbClr val="5BB58A"/>
    <a:srgbClr val="536121"/>
    <a:srgbClr val="FFCC66"/>
    <a:srgbClr val="EDE887"/>
    <a:srgbClr val="F3F0B3"/>
    <a:srgbClr val="DC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88" autoAdjust="0"/>
  </p:normalViewPr>
  <p:slideViewPr>
    <p:cSldViewPr>
      <p:cViewPr varScale="1">
        <p:scale>
          <a:sx n="72" d="100"/>
          <a:sy n="72" d="100"/>
        </p:scale>
        <p:origin x="65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4CE2BF-CFC2-4B90-9E1A-00F979C8A992}" type="datetimeFigureOut">
              <a:rPr lang="ko-KR" altLang="en-US" smtClean="0"/>
              <a:t>2022-02-13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366DB7-8750-47FE-995F-6D2E532D69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028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66DB7-8750-47FE-995F-6D2E532D697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263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66DB7-8750-47FE-995F-6D2E532D697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118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앞에서 만든 자료구조로  회원 정보 리스트와 물품 정보 리스트를 </a:t>
            </a:r>
            <a:r>
              <a:rPr lang="ko-KR" altLang="en-US" dirty="0" err="1"/>
              <a:t>해시맵으로</a:t>
            </a:r>
            <a:r>
              <a:rPr lang="ko-KR" altLang="en-US" dirty="0"/>
              <a:t> </a:t>
            </a:r>
            <a:r>
              <a:rPr lang="ko-KR" altLang="en-US" dirty="0" err="1"/>
              <a:t>만듬</a:t>
            </a:r>
            <a:r>
              <a:rPr lang="en-US" altLang="ko-KR" dirty="0"/>
              <a:t>. </a:t>
            </a:r>
            <a:r>
              <a:rPr lang="ko-KR" altLang="en-US" dirty="0"/>
              <a:t> 그 이유는 우리가 키를 가지고 거기에 대한 다양한 정보를 꺼낼 수 있을 거 같아서 사용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멀티 쓰레드 환경이 아니기 때문에 </a:t>
            </a:r>
            <a:r>
              <a:rPr lang="ko-KR" altLang="en-US" dirty="0" err="1"/>
              <a:t>해쉬</a:t>
            </a:r>
            <a:r>
              <a:rPr lang="ko-KR" altLang="en-US" dirty="0"/>
              <a:t> 테이블 보다는 </a:t>
            </a:r>
            <a:r>
              <a:rPr lang="ko-KR" altLang="en-US" dirty="0" err="1"/>
              <a:t>해쉬</a:t>
            </a:r>
            <a:r>
              <a:rPr lang="ko-KR" altLang="en-US" dirty="0"/>
              <a:t> </a:t>
            </a:r>
            <a:r>
              <a:rPr lang="ko-KR" altLang="en-US" dirty="0" err="1"/>
              <a:t>맵이</a:t>
            </a:r>
            <a:r>
              <a:rPr lang="ko-KR" altLang="en-US" dirty="0"/>
              <a:t> 성능이 좋기 때문에 </a:t>
            </a:r>
            <a:r>
              <a:rPr lang="ko-KR" altLang="en-US" dirty="0" err="1"/>
              <a:t>해쉬</a:t>
            </a:r>
            <a:r>
              <a:rPr lang="ko-KR" altLang="en-US" dirty="0"/>
              <a:t> </a:t>
            </a:r>
            <a:r>
              <a:rPr lang="ko-KR" altLang="en-US" dirty="0" err="1"/>
              <a:t>맵으로</a:t>
            </a:r>
            <a:r>
              <a:rPr lang="ko-KR" altLang="en-US" dirty="0"/>
              <a:t> 결정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66DB7-8750-47FE-995F-6D2E532D697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563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66DB7-8750-47FE-995F-6D2E532D697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77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66DB7-8750-47FE-995F-6D2E532D697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241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e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673016" y="952500"/>
            <a:ext cx="16939683" cy="114286"/>
            <a:chOff x="673016" y="1291258"/>
            <a:chExt cx="16939683" cy="114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3016" y="8569984"/>
            <a:ext cx="16939683" cy="114286"/>
            <a:chOff x="673016" y="8908742"/>
            <a:chExt cx="16939683" cy="1142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8908742"/>
              <a:ext cx="16939683" cy="114286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3B830A2-5EC0-4FD7-85F0-80131AAEE5A0}"/>
              </a:ext>
            </a:extLst>
          </p:cNvPr>
          <p:cNvSpPr txBox="1"/>
          <p:nvPr/>
        </p:nvSpPr>
        <p:spPr>
          <a:xfrm>
            <a:off x="5370957" y="6439869"/>
            <a:ext cx="7543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무인 편의점 키오스크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79462E-10D0-4393-A3AC-E808D7753F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200" y="1084416"/>
            <a:ext cx="6195314" cy="62715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6E0FFE-0A0B-4081-A90B-B18884A09FB6}"/>
              </a:ext>
            </a:extLst>
          </p:cNvPr>
          <p:cNvSpPr txBox="1"/>
          <p:nvPr/>
        </p:nvSpPr>
        <p:spPr>
          <a:xfrm>
            <a:off x="7352157" y="7536129"/>
            <a:ext cx="369684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Java Semi Project</a:t>
            </a:r>
            <a:endParaRPr lang="ko-KR" altLang="en-US" sz="33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56510F-400E-4B77-BF04-D6850E237073}"/>
              </a:ext>
            </a:extLst>
          </p:cNvPr>
          <p:cNvSpPr txBox="1"/>
          <p:nvPr/>
        </p:nvSpPr>
        <p:spPr>
          <a:xfrm>
            <a:off x="643199" y="8877300"/>
            <a:ext cx="594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  </a:t>
            </a:r>
            <a:endParaRPr lang="en-US" altLang="ko-KR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팀장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김민성</a:t>
            </a:r>
            <a:endParaRPr lang="en-US" altLang="ko-KR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팀원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김상기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김정용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김태형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박현수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0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박현지</a:t>
            </a:r>
            <a:endParaRPr lang="en-US" altLang="ko-KR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BAB087C1-2A4A-43F3-9A8A-88EA7ED69B20}"/>
              </a:ext>
            </a:extLst>
          </p:cNvPr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5" name="Object 6">
              <a:extLst>
                <a:ext uri="{FF2B5EF4-FFF2-40B4-BE49-F238E27FC236}">
                  <a16:creationId xmlns:a16="http://schemas.microsoft.com/office/drawing/2014/main" id="{BF099EBD-E229-4057-8BED-93F630D93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6" name="그룹 1001">
            <a:extLst>
              <a:ext uri="{FF2B5EF4-FFF2-40B4-BE49-F238E27FC236}">
                <a16:creationId xmlns:a16="http://schemas.microsoft.com/office/drawing/2014/main" id="{A7AA2BD0-53CD-4FA9-BDC3-CB40BEB22089}"/>
              </a:ext>
            </a:extLst>
          </p:cNvPr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7" name="Object 4">
              <a:extLst>
                <a:ext uri="{FF2B5EF4-FFF2-40B4-BE49-F238E27FC236}">
                  <a16:creationId xmlns:a16="http://schemas.microsoft.com/office/drawing/2014/main" id="{1AF9804F-C5A6-4AB8-A214-4756FF4BC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3377805-164E-4B1D-83FB-D207F7D47A84}"/>
              </a:ext>
            </a:extLst>
          </p:cNvPr>
          <p:cNvSpPr txBox="1"/>
          <p:nvPr/>
        </p:nvSpPr>
        <p:spPr>
          <a:xfrm>
            <a:off x="673016" y="726856"/>
            <a:ext cx="5041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03. </a:t>
            </a:r>
            <a:r>
              <a:rPr lang="ko-KR" altLang="en-US" sz="3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개발</a:t>
            </a:r>
            <a:endParaRPr lang="en-US" altLang="ko-KR" sz="3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675AFA-74F4-48A2-BB5E-CFC1A567A9CC}"/>
              </a:ext>
            </a:extLst>
          </p:cNvPr>
          <p:cNvSpPr txBox="1"/>
          <p:nvPr/>
        </p:nvSpPr>
        <p:spPr>
          <a:xfrm>
            <a:off x="2209800" y="838740"/>
            <a:ext cx="1191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|  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주요 클래스 및 메소드</a:t>
            </a:r>
            <a:endParaRPr lang="en-US" altLang="ko-KR" sz="18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E7A6A0F-92DF-4ED6-9036-EBDC7553F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081587"/>
            <a:ext cx="11430000" cy="635619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EB74CB9-CAE5-409B-B8FE-31583DAC4E57}"/>
              </a:ext>
            </a:extLst>
          </p:cNvPr>
          <p:cNvSpPr/>
          <p:nvPr/>
        </p:nvSpPr>
        <p:spPr>
          <a:xfrm>
            <a:off x="914400" y="1997157"/>
            <a:ext cx="11277600" cy="876224"/>
          </a:xfrm>
          <a:prstGeom prst="rect">
            <a:avLst/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1CD5ED-50A5-4523-951F-957BAE3C5BF4}"/>
              </a:ext>
            </a:extLst>
          </p:cNvPr>
          <p:cNvSpPr txBox="1"/>
          <p:nvPr/>
        </p:nvSpPr>
        <p:spPr>
          <a:xfrm>
            <a:off x="12510587" y="2095500"/>
            <a:ext cx="47383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자료구조 클래스인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HashMap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을 사용하여 </a:t>
            </a: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사용자와 상품 데이터 리스트 선언 및 생성</a:t>
            </a: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5" name="오른쪽 중괄호 14">
            <a:extLst>
              <a:ext uri="{FF2B5EF4-FFF2-40B4-BE49-F238E27FC236}">
                <a16:creationId xmlns:a16="http://schemas.microsoft.com/office/drawing/2014/main" id="{BF92E4C4-FB19-4B77-BA2B-EEC4802045F9}"/>
              </a:ext>
            </a:extLst>
          </p:cNvPr>
          <p:cNvSpPr/>
          <p:nvPr/>
        </p:nvSpPr>
        <p:spPr>
          <a:xfrm>
            <a:off x="9168257" y="3632071"/>
            <a:ext cx="917184" cy="4471370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A89F2C-4208-4FEF-8066-2F9044B41DA3}"/>
              </a:ext>
            </a:extLst>
          </p:cNvPr>
          <p:cNvSpPr txBox="1"/>
          <p:nvPr/>
        </p:nvSpPr>
        <p:spPr>
          <a:xfrm>
            <a:off x="10345602" y="5683090"/>
            <a:ext cx="270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초기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테스트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리스트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AF6A6C4-DBD8-41DF-BD25-C70A40F2310C}"/>
              </a:ext>
            </a:extLst>
          </p:cNvPr>
          <p:cNvGrpSpPr/>
          <p:nvPr/>
        </p:nvGrpSpPr>
        <p:grpSpPr>
          <a:xfrm>
            <a:off x="5357195" y="8695631"/>
            <a:ext cx="7696200" cy="609600"/>
            <a:chOff x="6742638" y="8662748"/>
            <a:chExt cx="7696200" cy="60960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18B4B6F-4449-4A90-948D-C9485B1506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5913"/>
            <a:stretch/>
          </p:blipFill>
          <p:spPr>
            <a:xfrm>
              <a:off x="6821714" y="8781588"/>
              <a:ext cx="7538049" cy="371921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08E21CB-0121-4DFE-97A3-E42716F340D7}"/>
                </a:ext>
              </a:extLst>
            </p:cNvPr>
            <p:cNvSpPr/>
            <p:nvPr/>
          </p:nvSpPr>
          <p:spPr>
            <a:xfrm>
              <a:off x="6742638" y="8662748"/>
              <a:ext cx="7696200" cy="609600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B4AD99A-5564-409A-8D11-0C3575507DED}"/>
              </a:ext>
            </a:extLst>
          </p:cNvPr>
          <p:cNvSpPr txBox="1"/>
          <p:nvPr/>
        </p:nvSpPr>
        <p:spPr>
          <a:xfrm>
            <a:off x="13220338" y="8672576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리스트 활용 예</a:t>
            </a: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상품 남은 수량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lang="ko-KR" altLang="en-US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6994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22DF21C-B592-4314-AAE4-D7C26BAD4BD9}"/>
              </a:ext>
            </a:extLst>
          </p:cNvPr>
          <p:cNvSpPr/>
          <p:nvPr/>
        </p:nvSpPr>
        <p:spPr>
          <a:xfrm>
            <a:off x="8827558" y="1866900"/>
            <a:ext cx="8469842" cy="7446010"/>
          </a:xfrm>
          <a:prstGeom prst="rect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25" name="그룹 1001">
            <a:extLst>
              <a:ext uri="{FF2B5EF4-FFF2-40B4-BE49-F238E27FC236}">
                <a16:creationId xmlns:a16="http://schemas.microsoft.com/office/drawing/2014/main" id="{4E4B4E21-BAC0-40D8-8F87-980818799AC4}"/>
              </a:ext>
            </a:extLst>
          </p:cNvPr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26" name="Object 4">
              <a:extLst>
                <a:ext uri="{FF2B5EF4-FFF2-40B4-BE49-F238E27FC236}">
                  <a16:creationId xmlns:a16="http://schemas.microsoft.com/office/drawing/2014/main" id="{CEA93228-D6B0-4E1C-9674-1DEE7DB46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7EFA1CD-B89F-46BF-AB7A-B41E0F723F82}"/>
              </a:ext>
            </a:extLst>
          </p:cNvPr>
          <p:cNvSpPr txBox="1"/>
          <p:nvPr/>
        </p:nvSpPr>
        <p:spPr>
          <a:xfrm>
            <a:off x="673016" y="726856"/>
            <a:ext cx="5041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03. </a:t>
            </a:r>
            <a:r>
              <a:rPr lang="ko-KR" altLang="en-US" sz="3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개발</a:t>
            </a:r>
            <a:endParaRPr lang="en-US" altLang="ko-KR" sz="3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5A3E8B-F7D3-4343-9637-E216C254E128}"/>
              </a:ext>
            </a:extLst>
          </p:cNvPr>
          <p:cNvSpPr txBox="1"/>
          <p:nvPr/>
        </p:nvSpPr>
        <p:spPr>
          <a:xfrm>
            <a:off x="2209800" y="838740"/>
            <a:ext cx="1191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|  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주요 클래스 및 메소드</a:t>
            </a:r>
            <a:endParaRPr lang="en-US" altLang="ko-KR" sz="18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9" name="Object 5">
            <a:extLst>
              <a:ext uri="{FF2B5EF4-FFF2-40B4-BE49-F238E27FC236}">
                <a16:creationId xmlns:a16="http://schemas.microsoft.com/office/drawing/2014/main" id="{C95A2689-B01D-4587-9C14-7533A1098D8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4688550" y="5592049"/>
            <a:ext cx="7222856" cy="109645"/>
          </a:xfrm>
          <a:prstGeom prst="rect">
            <a:avLst/>
          </a:prstGeom>
        </p:spPr>
      </p:pic>
      <p:pic>
        <p:nvPicPr>
          <p:cNvPr id="1026" name="Picture 2" descr="C:\Users\USER\Desktop\IT\세미프로젝트\2조 세미프로젝트\물품구매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872347"/>
            <a:ext cx="6705600" cy="744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USER\Desktop\IT\세미프로젝트\2조 세미프로젝트\물품구매수량입력1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34843" y="3390900"/>
            <a:ext cx="7855271" cy="549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14A572-058E-4D37-8CDC-B050F54DAD77}"/>
              </a:ext>
            </a:extLst>
          </p:cNvPr>
          <p:cNvSpPr txBox="1"/>
          <p:nvPr/>
        </p:nvSpPr>
        <p:spPr>
          <a:xfrm>
            <a:off x="10363200" y="2210225"/>
            <a:ext cx="563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[Purchase class]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14A572-058E-4D37-8CDC-B050F54DAD77}"/>
              </a:ext>
            </a:extLst>
          </p:cNvPr>
          <p:cNvSpPr txBox="1"/>
          <p:nvPr/>
        </p:nvSpPr>
        <p:spPr>
          <a:xfrm>
            <a:off x="11353800" y="2716024"/>
            <a:ext cx="56388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물품 선택 및 구매가능 수량 확인</a:t>
            </a:r>
            <a:endParaRPr lang="en-US" altLang="ko-KR" sz="23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6525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22DF21C-B592-4314-AAE4-D7C26BAD4BD9}"/>
              </a:ext>
            </a:extLst>
          </p:cNvPr>
          <p:cNvSpPr/>
          <p:nvPr/>
        </p:nvSpPr>
        <p:spPr>
          <a:xfrm>
            <a:off x="8827558" y="1866900"/>
            <a:ext cx="8469842" cy="7446010"/>
          </a:xfrm>
          <a:prstGeom prst="rect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Object 5">
            <a:extLst>
              <a:ext uri="{FF2B5EF4-FFF2-40B4-BE49-F238E27FC236}">
                <a16:creationId xmlns:a16="http://schemas.microsoft.com/office/drawing/2014/main" id="{C95A2689-B01D-4587-9C14-7533A1098D8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4709927" y="5526552"/>
            <a:ext cx="7222856" cy="10964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25" name="그룹 1001">
            <a:extLst>
              <a:ext uri="{FF2B5EF4-FFF2-40B4-BE49-F238E27FC236}">
                <a16:creationId xmlns:a16="http://schemas.microsoft.com/office/drawing/2014/main" id="{4E4B4E21-BAC0-40D8-8F87-980818799AC4}"/>
              </a:ext>
            </a:extLst>
          </p:cNvPr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26" name="Object 4">
              <a:extLst>
                <a:ext uri="{FF2B5EF4-FFF2-40B4-BE49-F238E27FC236}">
                  <a16:creationId xmlns:a16="http://schemas.microsoft.com/office/drawing/2014/main" id="{CEA93228-D6B0-4E1C-9674-1DEE7DB46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7EFA1CD-B89F-46BF-AB7A-B41E0F723F82}"/>
              </a:ext>
            </a:extLst>
          </p:cNvPr>
          <p:cNvSpPr txBox="1"/>
          <p:nvPr/>
        </p:nvSpPr>
        <p:spPr>
          <a:xfrm>
            <a:off x="673016" y="726856"/>
            <a:ext cx="5041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03. </a:t>
            </a:r>
            <a:r>
              <a:rPr lang="ko-KR" altLang="en-US" sz="3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개발</a:t>
            </a:r>
            <a:endParaRPr lang="en-US" altLang="ko-KR" sz="3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5A3E8B-F7D3-4343-9637-E216C254E128}"/>
              </a:ext>
            </a:extLst>
          </p:cNvPr>
          <p:cNvSpPr txBox="1"/>
          <p:nvPr/>
        </p:nvSpPr>
        <p:spPr>
          <a:xfrm>
            <a:off x="2209800" y="838740"/>
            <a:ext cx="1191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|  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주요 클래스 및 메소드</a:t>
            </a:r>
            <a:endParaRPr lang="en-US" altLang="ko-KR" sz="18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2051" name="Picture 3" descr="C:\Users\USER\Desktop\IT\세미프로젝트\2조 세미프로젝트\장바구니 코드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66" y="3294488"/>
            <a:ext cx="8149034" cy="504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14A572-058E-4D37-8CDC-B050F54DAD77}"/>
              </a:ext>
            </a:extLst>
          </p:cNvPr>
          <p:cNvSpPr txBox="1"/>
          <p:nvPr/>
        </p:nvSpPr>
        <p:spPr>
          <a:xfrm>
            <a:off x="12192000" y="2675683"/>
            <a:ext cx="254687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장바구니</a:t>
            </a:r>
            <a:r>
              <a:rPr lang="ko-KR" altLang="en-US" sz="23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3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확인</a:t>
            </a:r>
            <a:endParaRPr lang="en-US" altLang="ko-KR" sz="23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2053" name="Picture 5" descr="C:\Users\USER\Desktop\IT\세미프로젝트\2조 세미프로젝트\장바구니 전체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"/>
          <a:stretch/>
        </p:blipFill>
        <p:spPr bwMode="auto">
          <a:xfrm>
            <a:off x="1066800" y="1867786"/>
            <a:ext cx="6858000" cy="745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98DEE7-292F-47C2-B896-12C5F2F3A975}"/>
              </a:ext>
            </a:extLst>
          </p:cNvPr>
          <p:cNvSpPr txBox="1"/>
          <p:nvPr/>
        </p:nvSpPr>
        <p:spPr>
          <a:xfrm>
            <a:off x="10287000" y="2210225"/>
            <a:ext cx="563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[Cart class]</a:t>
            </a:r>
          </a:p>
        </p:txBody>
      </p:sp>
    </p:spTree>
    <p:extLst>
      <p:ext uri="{BB962C8B-B14F-4D97-AF65-F5344CB8AC3E}">
        <p14:creationId xmlns:p14="http://schemas.microsoft.com/office/powerpoint/2010/main" val="2072780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22DF21C-B592-4314-AAE4-D7C26BAD4BD9}"/>
              </a:ext>
            </a:extLst>
          </p:cNvPr>
          <p:cNvSpPr/>
          <p:nvPr/>
        </p:nvSpPr>
        <p:spPr>
          <a:xfrm>
            <a:off x="914400" y="1866900"/>
            <a:ext cx="6705600" cy="7446010"/>
          </a:xfrm>
          <a:prstGeom prst="rect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25" name="그룹 1001">
            <a:extLst>
              <a:ext uri="{FF2B5EF4-FFF2-40B4-BE49-F238E27FC236}">
                <a16:creationId xmlns:a16="http://schemas.microsoft.com/office/drawing/2014/main" id="{4E4B4E21-BAC0-40D8-8F87-980818799AC4}"/>
              </a:ext>
            </a:extLst>
          </p:cNvPr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26" name="Object 4">
              <a:extLst>
                <a:ext uri="{FF2B5EF4-FFF2-40B4-BE49-F238E27FC236}">
                  <a16:creationId xmlns:a16="http://schemas.microsoft.com/office/drawing/2014/main" id="{CEA93228-D6B0-4E1C-9674-1DEE7DB46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7EFA1CD-B89F-46BF-AB7A-B41E0F723F82}"/>
              </a:ext>
            </a:extLst>
          </p:cNvPr>
          <p:cNvSpPr txBox="1"/>
          <p:nvPr/>
        </p:nvSpPr>
        <p:spPr>
          <a:xfrm>
            <a:off x="673016" y="726856"/>
            <a:ext cx="5041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03. </a:t>
            </a:r>
            <a:r>
              <a:rPr lang="ko-KR" altLang="en-US" sz="3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개발</a:t>
            </a:r>
            <a:endParaRPr lang="en-US" altLang="ko-KR" sz="3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5A3E8B-F7D3-4343-9637-E216C254E128}"/>
              </a:ext>
            </a:extLst>
          </p:cNvPr>
          <p:cNvSpPr txBox="1"/>
          <p:nvPr/>
        </p:nvSpPr>
        <p:spPr>
          <a:xfrm>
            <a:off x="2209800" y="838740"/>
            <a:ext cx="1191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|  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주요 클래스 및 메소드</a:t>
            </a:r>
            <a:endParaRPr lang="en-US" altLang="ko-KR" sz="18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9" name="Object 5">
            <a:extLst>
              <a:ext uri="{FF2B5EF4-FFF2-40B4-BE49-F238E27FC236}">
                <a16:creationId xmlns:a16="http://schemas.microsoft.com/office/drawing/2014/main" id="{C95A2689-B01D-4587-9C14-7533A1098D8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4291995" y="5575906"/>
            <a:ext cx="7222856" cy="10964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22DF21C-B592-4314-AAE4-D7C26BAD4BD9}"/>
              </a:ext>
            </a:extLst>
          </p:cNvPr>
          <p:cNvSpPr/>
          <p:nvPr/>
        </p:nvSpPr>
        <p:spPr>
          <a:xfrm>
            <a:off x="8169200" y="1866900"/>
            <a:ext cx="9139842" cy="7446010"/>
          </a:xfrm>
          <a:prstGeom prst="rect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74" name="Picture 2" descr="C:\Users\USER\Desktop\IT\세미프로젝트\2조 세미프로젝트\현금결제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99"/>
          <a:stretch/>
        </p:blipFill>
        <p:spPr bwMode="auto">
          <a:xfrm>
            <a:off x="1368646" y="3235486"/>
            <a:ext cx="5870354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USER\Desktop\IT\세미프로젝트\2조 세미프로젝트\현금결제 코드1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57"/>
          <a:stretch/>
        </p:blipFill>
        <p:spPr bwMode="auto">
          <a:xfrm>
            <a:off x="8458200" y="2095500"/>
            <a:ext cx="4556051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USER\Desktop\IT\세미프로젝트\2조 세미프로젝트\현금결제 코드2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4" r="13148"/>
          <a:stretch/>
        </p:blipFill>
        <p:spPr bwMode="auto">
          <a:xfrm>
            <a:off x="12220354" y="5410200"/>
            <a:ext cx="4848446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914A572-058E-4D37-8CDC-B050F54DAD77}"/>
              </a:ext>
            </a:extLst>
          </p:cNvPr>
          <p:cNvSpPr txBox="1"/>
          <p:nvPr/>
        </p:nvSpPr>
        <p:spPr>
          <a:xfrm>
            <a:off x="1368646" y="7674136"/>
            <a:ext cx="5867400" cy="1355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9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&lt;</a:t>
            </a:r>
            <a:r>
              <a:rPr lang="ko-KR" altLang="en-US" sz="19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주요변수</a:t>
            </a:r>
            <a:r>
              <a:rPr lang="en-US" altLang="ko-KR" sz="19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9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int</a:t>
            </a:r>
            <a:r>
              <a:rPr lang="en-US" altLang="ko-KR" sz="19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9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sumCash</a:t>
            </a:r>
            <a:r>
              <a:rPr lang="en-US" altLang="ko-KR" sz="19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: </a:t>
            </a:r>
            <a:r>
              <a:rPr lang="ko-KR" altLang="en-US" sz="19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누적 투입 현금</a:t>
            </a:r>
            <a:endParaRPr lang="en-US" altLang="ko-KR" sz="19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9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int</a:t>
            </a:r>
            <a:r>
              <a:rPr lang="en-US" altLang="ko-KR" sz="19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9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returnCash</a:t>
            </a:r>
            <a:r>
              <a:rPr lang="en-US" altLang="ko-KR" sz="19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: </a:t>
            </a:r>
            <a:r>
              <a:rPr lang="ko-KR" altLang="en-US" sz="19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거스름돈</a:t>
            </a:r>
            <a:endParaRPr lang="en-US" altLang="ko-KR" sz="19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FF66D2-659F-45C7-9E35-36F646166B19}"/>
              </a:ext>
            </a:extLst>
          </p:cNvPr>
          <p:cNvSpPr txBox="1"/>
          <p:nvPr/>
        </p:nvSpPr>
        <p:spPr>
          <a:xfrm>
            <a:off x="3536291" y="2599551"/>
            <a:ext cx="137145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현금 결제</a:t>
            </a:r>
            <a:endParaRPr lang="en-US" altLang="ko-KR" sz="23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1391DC-79DF-4563-BF69-8AD0CCE2CBB2}"/>
              </a:ext>
            </a:extLst>
          </p:cNvPr>
          <p:cNvSpPr txBox="1"/>
          <p:nvPr/>
        </p:nvSpPr>
        <p:spPr>
          <a:xfrm>
            <a:off x="1410442" y="2117035"/>
            <a:ext cx="563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[Buy</a:t>
            </a:r>
            <a:r>
              <a:rPr lang="ko-KR" altLang="en-US" sz="25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5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class]</a:t>
            </a:r>
          </a:p>
        </p:txBody>
      </p:sp>
    </p:spTree>
    <p:extLst>
      <p:ext uri="{BB962C8B-B14F-4D97-AF65-F5344CB8AC3E}">
        <p14:creationId xmlns:p14="http://schemas.microsoft.com/office/powerpoint/2010/main" val="4118724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22DF21C-B592-4314-AAE4-D7C26BAD4BD9}"/>
              </a:ext>
            </a:extLst>
          </p:cNvPr>
          <p:cNvSpPr/>
          <p:nvPr/>
        </p:nvSpPr>
        <p:spPr>
          <a:xfrm>
            <a:off x="914400" y="1866900"/>
            <a:ext cx="7707842" cy="7446010"/>
          </a:xfrm>
          <a:prstGeom prst="rect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25" name="그룹 1001">
            <a:extLst>
              <a:ext uri="{FF2B5EF4-FFF2-40B4-BE49-F238E27FC236}">
                <a16:creationId xmlns:a16="http://schemas.microsoft.com/office/drawing/2014/main" id="{4E4B4E21-BAC0-40D8-8F87-980818799AC4}"/>
              </a:ext>
            </a:extLst>
          </p:cNvPr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26" name="Object 4">
              <a:extLst>
                <a:ext uri="{FF2B5EF4-FFF2-40B4-BE49-F238E27FC236}">
                  <a16:creationId xmlns:a16="http://schemas.microsoft.com/office/drawing/2014/main" id="{CEA93228-D6B0-4E1C-9674-1DEE7DB46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7EFA1CD-B89F-46BF-AB7A-B41E0F723F82}"/>
              </a:ext>
            </a:extLst>
          </p:cNvPr>
          <p:cNvSpPr txBox="1"/>
          <p:nvPr/>
        </p:nvSpPr>
        <p:spPr>
          <a:xfrm>
            <a:off x="673016" y="726856"/>
            <a:ext cx="5041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03. </a:t>
            </a:r>
            <a:r>
              <a:rPr lang="ko-KR" altLang="en-US" sz="3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개발</a:t>
            </a:r>
            <a:endParaRPr lang="en-US" altLang="ko-KR" sz="3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5A3E8B-F7D3-4343-9637-E216C254E128}"/>
              </a:ext>
            </a:extLst>
          </p:cNvPr>
          <p:cNvSpPr txBox="1"/>
          <p:nvPr/>
        </p:nvSpPr>
        <p:spPr>
          <a:xfrm>
            <a:off x="2209800" y="838740"/>
            <a:ext cx="1191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|  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주요 클래스 및 메소드</a:t>
            </a:r>
            <a:endParaRPr lang="en-US" altLang="ko-KR" sz="18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9" name="Object 5">
            <a:extLst>
              <a:ext uri="{FF2B5EF4-FFF2-40B4-BE49-F238E27FC236}">
                <a16:creationId xmlns:a16="http://schemas.microsoft.com/office/drawing/2014/main" id="{C95A2689-B01D-4587-9C14-7533A1098D8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5531428" y="5499706"/>
            <a:ext cx="7222856" cy="10964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22DF21C-B592-4314-AAE4-D7C26BAD4BD9}"/>
              </a:ext>
            </a:extLst>
          </p:cNvPr>
          <p:cNvSpPr/>
          <p:nvPr/>
        </p:nvSpPr>
        <p:spPr>
          <a:xfrm>
            <a:off x="9601200" y="1866900"/>
            <a:ext cx="7707842" cy="7446010"/>
          </a:xfrm>
          <a:prstGeom prst="rect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Picture 3" descr="C:\Users\USER\Desktop\IT\세미프로젝트\2조 세미프로젝트\잔액결제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91"/>
          <a:stretch/>
        </p:blipFill>
        <p:spPr bwMode="auto">
          <a:xfrm>
            <a:off x="1295400" y="3101521"/>
            <a:ext cx="6873800" cy="425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USER\Desktop\IT\세미프로젝트\2조 세미프로젝트\잔액결제 코드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8"/>
          <a:stretch/>
        </p:blipFill>
        <p:spPr bwMode="auto">
          <a:xfrm>
            <a:off x="9982200" y="2171700"/>
            <a:ext cx="7010629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914A572-058E-4D37-8CDC-B050F54DAD77}"/>
              </a:ext>
            </a:extLst>
          </p:cNvPr>
          <p:cNvSpPr txBox="1"/>
          <p:nvPr/>
        </p:nvSpPr>
        <p:spPr>
          <a:xfrm>
            <a:off x="1295400" y="7569698"/>
            <a:ext cx="6873799" cy="91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9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&lt;</a:t>
            </a:r>
            <a:r>
              <a:rPr lang="ko-KR" altLang="en-US" sz="19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주요변수</a:t>
            </a:r>
            <a:r>
              <a:rPr lang="en-US" altLang="ko-KR" sz="19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9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static </a:t>
            </a:r>
            <a:r>
              <a:rPr lang="en-US" altLang="ko-KR" sz="19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int</a:t>
            </a:r>
            <a:r>
              <a:rPr lang="en-US" altLang="ko-KR" sz="19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9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totPrice</a:t>
            </a:r>
            <a:r>
              <a:rPr lang="en-US" altLang="ko-KR" sz="19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: </a:t>
            </a:r>
            <a:r>
              <a:rPr lang="ko-KR" altLang="en-US" sz="19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물품 총 금액</a:t>
            </a:r>
            <a:endParaRPr lang="en-US" altLang="ko-KR" sz="19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16954A-704A-4F77-BAE4-7DDF18191E81}"/>
              </a:ext>
            </a:extLst>
          </p:cNvPr>
          <p:cNvSpPr txBox="1"/>
          <p:nvPr/>
        </p:nvSpPr>
        <p:spPr>
          <a:xfrm>
            <a:off x="4107049" y="2539825"/>
            <a:ext cx="137145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잔액 결제</a:t>
            </a:r>
            <a:endParaRPr lang="en-US" altLang="ko-KR" sz="23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BD5902-20B5-423E-A086-D24F2DC95C34}"/>
              </a:ext>
            </a:extLst>
          </p:cNvPr>
          <p:cNvSpPr txBox="1"/>
          <p:nvPr/>
        </p:nvSpPr>
        <p:spPr>
          <a:xfrm>
            <a:off x="1981200" y="2057309"/>
            <a:ext cx="563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[Buy</a:t>
            </a:r>
            <a:r>
              <a:rPr lang="ko-KR" altLang="en-US" sz="25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5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class]</a:t>
            </a:r>
          </a:p>
        </p:txBody>
      </p:sp>
    </p:spTree>
    <p:extLst>
      <p:ext uri="{BB962C8B-B14F-4D97-AF65-F5344CB8AC3E}">
        <p14:creationId xmlns:p14="http://schemas.microsoft.com/office/powerpoint/2010/main" val="1585693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2DF21C-B592-4314-AAE4-D7C26BAD4BD9}"/>
              </a:ext>
            </a:extLst>
          </p:cNvPr>
          <p:cNvSpPr/>
          <p:nvPr/>
        </p:nvSpPr>
        <p:spPr>
          <a:xfrm>
            <a:off x="609600" y="1866900"/>
            <a:ext cx="7864400" cy="7693244"/>
          </a:xfrm>
          <a:prstGeom prst="rect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25" name="그룹 1001">
            <a:extLst>
              <a:ext uri="{FF2B5EF4-FFF2-40B4-BE49-F238E27FC236}">
                <a16:creationId xmlns:a16="http://schemas.microsoft.com/office/drawing/2014/main" id="{4E4B4E21-BAC0-40D8-8F87-980818799AC4}"/>
              </a:ext>
            </a:extLst>
          </p:cNvPr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26" name="Object 4">
              <a:extLst>
                <a:ext uri="{FF2B5EF4-FFF2-40B4-BE49-F238E27FC236}">
                  <a16:creationId xmlns:a16="http://schemas.microsoft.com/office/drawing/2014/main" id="{CEA93228-D6B0-4E1C-9674-1DEE7DB46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7EFA1CD-B89F-46BF-AB7A-B41E0F723F82}"/>
              </a:ext>
            </a:extLst>
          </p:cNvPr>
          <p:cNvSpPr txBox="1"/>
          <p:nvPr/>
        </p:nvSpPr>
        <p:spPr>
          <a:xfrm>
            <a:off x="673016" y="726856"/>
            <a:ext cx="5041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03. </a:t>
            </a:r>
            <a:r>
              <a:rPr lang="ko-KR" altLang="en-US" sz="3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개발</a:t>
            </a:r>
            <a:endParaRPr lang="en-US" altLang="ko-KR" sz="3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5A3E8B-F7D3-4343-9637-E216C254E128}"/>
              </a:ext>
            </a:extLst>
          </p:cNvPr>
          <p:cNvSpPr txBox="1"/>
          <p:nvPr/>
        </p:nvSpPr>
        <p:spPr>
          <a:xfrm>
            <a:off x="2209800" y="838740"/>
            <a:ext cx="1191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|  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주요 클래스 및 메소드</a:t>
            </a:r>
            <a:endParaRPr lang="en-US" altLang="ko-KR" sz="18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2DF21C-B592-4314-AAE4-D7C26BAD4BD9}"/>
              </a:ext>
            </a:extLst>
          </p:cNvPr>
          <p:cNvSpPr/>
          <p:nvPr/>
        </p:nvSpPr>
        <p:spPr>
          <a:xfrm>
            <a:off x="8763000" y="1798880"/>
            <a:ext cx="8915400" cy="7761264"/>
          </a:xfrm>
          <a:prstGeom prst="rect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14A572-058E-4D37-8CDC-B050F54DAD77}"/>
              </a:ext>
            </a:extLst>
          </p:cNvPr>
          <p:cNvSpPr txBox="1"/>
          <p:nvPr/>
        </p:nvSpPr>
        <p:spPr>
          <a:xfrm>
            <a:off x="1722400" y="2259278"/>
            <a:ext cx="563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</a:t>
            </a:r>
            <a:r>
              <a:rPr lang="en-US" altLang="ko-KR" sz="2500" b="1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AdSystem</a:t>
            </a:r>
            <a:r>
              <a:rPr lang="en-US" altLang="ko-KR" sz="25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class]</a:t>
            </a:r>
            <a:endParaRPr lang="en-US" altLang="ko-KR" sz="3200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AC4468-8E6C-4657-83CB-A231446B6B6B}"/>
              </a:ext>
            </a:extLst>
          </p:cNvPr>
          <p:cNvSpPr txBox="1"/>
          <p:nvPr/>
        </p:nvSpPr>
        <p:spPr>
          <a:xfrm>
            <a:off x="3352800" y="2736332"/>
            <a:ext cx="25908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재고입력</a:t>
            </a:r>
            <a:r>
              <a:rPr lang="en-US" altLang="ko-KR" sz="23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·</a:t>
            </a:r>
            <a:r>
              <a:rPr lang="ko-KR" altLang="en-US" sz="23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변경</a:t>
            </a:r>
            <a:r>
              <a:rPr lang="en-US" altLang="ko-KR" sz="23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·</a:t>
            </a:r>
            <a:r>
              <a:rPr lang="ko-KR" altLang="en-US" sz="23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삭제</a:t>
            </a:r>
            <a:endParaRPr lang="ko-KR" altLang="en-US" sz="2300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26317CF-99FE-4C05-BFC8-8BCA4DD111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" t="-4755" r="-343" b="4755"/>
          <a:stretch/>
        </p:blipFill>
        <p:spPr>
          <a:xfrm>
            <a:off x="765950" y="3045379"/>
            <a:ext cx="7551700" cy="6007792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416AFD0-4CB6-473D-BFCD-4E26A6FFDE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8"/>
          <a:stretch/>
        </p:blipFill>
        <p:spPr>
          <a:xfrm>
            <a:off x="8902795" y="3314700"/>
            <a:ext cx="8635810" cy="535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33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2DF21C-B592-4314-AAE4-D7C26BAD4BD9}"/>
              </a:ext>
            </a:extLst>
          </p:cNvPr>
          <p:cNvSpPr/>
          <p:nvPr/>
        </p:nvSpPr>
        <p:spPr>
          <a:xfrm>
            <a:off x="8991600" y="1888490"/>
            <a:ext cx="8229600" cy="7446010"/>
          </a:xfrm>
          <a:prstGeom prst="rect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2DF21C-B592-4314-AAE4-D7C26BAD4BD9}"/>
              </a:ext>
            </a:extLst>
          </p:cNvPr>
          <p:cNvSpPr/>
          <p:nvPr/>
        </p:nvSpPr>
        <p:spPr>
          <a:xfrm>
            <a:off x="990601" y="1888490"/>
            <a:ext cx="6965799" cy="7446010"/>
          </a:xfrm>
          <a:prstGeom prst="rect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25" name="그룹 1001">
            <a:extLst>
              <a:ext uri="{FF2B5EF4-FFF2-40B4-BE49-F238E27FC236}">
                <a16:creationId xmlns:a16="http://schemas.microsoft.com/office/drawing/2014/main" id="{4E4B4E21-BAC0-40D8-8F87-980818799AC4}"/>
              </a:ext>
            </a:extLst>
          </p:cNvPr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26" name="Object 4">
              <a:extLst>
                <a:ext uri="{FF2B5EF4-FFF2-40B4-BE49-F238E27FC236}">
                  <a16:creationId xmlns:a16="http://schemas.microsoft.com/office/drawing/2014/main" id="{CEA93228-D6B0-4E1C-9674-1DEE7DB46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7EFA1CD-B89F-46BF-AB7A-B41E0F723F82}"/>
              </a:ext>
            </a:extLst>
          </p:cNvPr>
          <p:cNvSpPr txBox="1"/>
          <p:nvPr/>
        </p:nvSpPr>
        <p:spPr>
          <a:xfrm>
            <a:off x="673016" y="726856"/>
            <a:ext cx="5041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03. </a:t>
            </a:r>
            <a:r>
              <a:rPr lang="ko-KR" altLang="en-US" sz="3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개발</a:t>
            </a:r>
            <a:endParaRPr lang="en-US" altLang="ko-KR" sz="3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5A3E8B-F7D3-4343-9637-E216C254E128}"/>
              </a:ext>
            </a:extLst>
          </p:cNvPr>
          <p:cNvSpPr txBox="1"/>
          <p:nvPr/>
        </p:nvSpPr>
        <p:spPr>
          <a:xfrm>
            <a:off x="2209800" y="838740"/>
            <a:ext cx="1191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|  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주요 클래스 및 메소드</a:t>
            </a:r>
            <a:endParaRPr lang="en-US" altLang="ko-KR" sz="18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6147" name="Picture 3" descr="C:\Users\USER\Desktop\IT\세미프로젝트\2조 세미프로젝트\재고변경삭제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72"/>
          <a:stretch/>
        </p:blipFill>
        <p:spPr bwMode="auto">
          <a:xfrm>
            <a:off x="9867900" y="2244090"/>
            <a:ext cx="6477000" cy="678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USER\Desktop\IT\세미프로젝트\2조 세미프로젝트\재고추가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625" y="3390900"/>
            <a:ext cx="5930349" cy="562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F1B9C34-1214-4A59-8BD4-42ED9A119A59}"/>
              </a:ext>
            </a:extLst>
          </p:cNvPr>
          <p:cNvSpPr txBox="1"/>
          <p:nvPr/>
        </p:nvSpPr>
        <p:spPr>
          <a:xfrm>
            <a:off x="3352800" y="2736332"/>
            <a:ext cx="25908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재고입력</a:t>
            </a:r>
            <a:r>
              <a:rPr lang="en-US" altLang="ko-KR" sz="23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·</a:t>
            </a:r>
            <a:r>
              <a:rPr lang="ko-KR" altLang="en-US" sz="23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변경</a:t>
            </a:r>
            <a:r>
              <a:rPr lang="en-US" altLang="ko-KR" sz="23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·</a:t>
            </a:r>
            <a:r>
              <a:rPr lang="ko-KR" altLang="en-US" sz="23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삭제</a:t>
            </a:r>
            <a:endParaRPr lang="ko-KR" altLang="en-US" sz="23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B060B6-BBBC-41A5-8293-75BE22630543}"/>
              </a:ext>
            </a:extLst>
          </p:cNvPr>
          <p:cNvSpPr txBox="1"/>
          <p:nvPr/>
        </p:nvSpPr>
        <p:spPr>
          <a:xfrm>
            <a:off x="1722400" y="2259278"/>
            <a:ext cx="563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</a:t>
            </a:r>
            <a:r>
              <a:rPr lang="en-US" altLang="ko-KR" sz="2500" b="1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AdSystem</a:t>
            </a:r>
            <a:r>
              <a:rPr lang="en-US" altLang="ko-KR" sz="25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class]</a:t>
            </a:r>
            <a:endParaRPr lang="en-US" altLang="ko-KR" sz="3200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037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2DF21C-B592-4314-AAE4-D7C26BAD4BD9}"/>
              </a:ext>
            </a:extLst>
          </p:cNvPr>
          <p:cNvSpPr/>
          <p:nvPr/>
        </p:nvSpPr>
        <p:spPr>
          <a:xfrm>
            <a:off x="990601" y="2111642"/>
            <a:ext cx="8229600" cy="7446010"/>
          </a:xfrm>
          <a:prstGeom prst="rect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25" name="그룹 1001">
            <a:extLst>
              <a:ext uri="{FF2B5EF4-FFF2-40B4-BE49-F238E27FC236}">
                <a16:creationId xmlns:a16="http://schemas.microsoft.com/office/drawing/2014/main" id="{4E4B4E21-BAC0-40D8-8F87-980818799AC4}"/>
              </a:ext>
            </a:extLst>
          </p:cNvPr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26" name="Object 4">
              <a:extLst>
                <a:ext uri="{FF2B5EF4-FFF2-40B4-BE49-F238E27FC236}">
                  <a16:creationId xmlns:a16="http://schemas.microsoft.com/office/drawing/2014/main" id="{CEA93228-D6B0-4E1C-9674-1DEE7DB46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7EFA1CD-B89F-46BF-AB7A-B41E0F723F82}"/>
              </a:ext>
            </a:extLst>
          </p:cNvPr>
          <p:cNvSpPr txBox="1"/>
          <p:nvPr/>
        </p:nvSpPr>
        <p:spPr>
          <a:xfrm>
            <a:off x="673016" y="726856"/>
            <a:ext cx="5041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03. </a:t>
            </a:r>
            <a:r>
              <a:rPr lang="ko-KR" altLang="en-US" sz="3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개발</a:t>
            </a:r>
            <a:endParaRPr lang="en-US" altLang="ko-KR" sz="3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5A3E8B-F7D3-4343-9637-E216C254E128}"/>
              </a:ext>
            </a:extLst>
          </p:cNvPr>
          <p:cNvSpPr txBox="1"/>
          <p:nvPr/>
        </p:nvSpPr>
        <p:spPr>
          <a:xfrm>
            <a:off x="2209800" y="838740"/>
            <a:ext cx="1191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|  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주요 클래스 및 메소드</a:t>
            </a:r>
            <a:endParaRPr lang="en-US" altLang="ko-KR" sz="18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2DF21C-B592-4314-AAE4-D7C26BAD4BD9}"/>
              </a:ext>
            </a:extLst>
          </p:cNvPr>
          <p:cNvSpPr/>
          <p:nvPr/>
        </p:nvSpPr>
        <p:spPr>
          <a:xfrm>
            <a:off x="10285857" y="2111642"/>
            <a:ext cx="7011543" cy="7446010"/>
          </a:xfrm>
          <a:prstGeom prst="rect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14A572-058E-4D37-8CDC-B050F54DAD77}"/>
              </a:ext>
            </a:extLst>
          </p:cNvPr>
          <p:cNvSpPr txBox="1"/>
          <p:nvPr/>
        </p:nvSpPr>
        <p:spPr>
          <a:xfrm>
            <a:off x="2295940" y="2739886"/>
            <a:ext cx="56388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매출관리</a:t>
            </a:r>
            <a:endParaRPr lang="en-US" altLang="ko-KR" sz="23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170" name="Picture 2" descr="C:\Users\USER\Desktop\IT\세미프로젝트\2조 세미프로젝트\매출관리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601" y="2488426"/>
            <a:ext cx="5816989" cy="662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Object 5">
            <a:extLst>
              <a:ext uri="{FF2B5EF4-FFF2-40B4-BE49-F238E27FC236}">
                <a16:creationId xmlns:a16="http://schemas.microsoft.com/office/drawing/2014/main" id="{C95A2689-B01D-4587-9C14-7533A1098D8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6163550" y="5896849"/>
            <a:ext cx="7222856" cy="109645"/>
          </a:xfrm>
          <a:prstGeom prst="rect">
            <a:avLst/>
          </a:prstGeom>
        </p:spPr>
      </p:pic>
      <p:pic>
        <p:nvPicPr>
          <p:cNvPr id="7171" name="Picture 3" descr="C:\Users\USER\Desktop\IT\세미프로젝트\2조 세미프로젝트\매출관리 코드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360" y="4533185"/>
            <a:ext cx="7494165" cy="475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914A572-058E-4D37-8CDC-B050F54DAD77}"/>
              </a:ext>
            </a:extLst>
          </p:cNvPr>
          <p:cNvSpPr txBox="1"/>
          <p:nvPr/>
        </p:nvSpPr>
        <p:spPr>
          <a:xfrm>
            <a:off x="1360360" y="3259604"/>
            <a:ext cx="72390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&lt;</a:t>
            </a:r>
            <a:r>
              <a:rPr lang="ko-KR" altLang="en-US" sz="19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주요변수</a:t>
            </a:r>
            <a:r>
              <a:rPr lang="en-US" altLang="ko-KR" sz="19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&gt;</a:t>
            </a:r>
          </a:p>
          <a:p>
            <a:r>
              <a:rPr lang="en-US" altLang="ko-KR" sz="19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static </a:t>
            </a:r>
            <a:r>
              <a:rPr lang="en-US" altLang="ko-KR" sz="19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int</a:t>
            </a:r>
            <a:r>
              <a:rPr lang="en-US" altLang="ko-KR" sz="19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9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totalSales</a:t>
            </a:r>
            <a:r>
              <a:rPr lang="en-US" altLang="ko-KR" sz="19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: </a:t>
            </a:r>
            <a:r>
              <a:rPr lang="ko-KR" altLang="en-US" sz="19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총 판매액</a:t>
            </a:r>
            <a:endParaRPr lang="en-US" altLang="ko-KR" sz="19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9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static int </a:t>
            </a:r>
            <a:r>
              <a:rPr lang="en-US" altLang="ko-KR" sz="19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totalCate</a:t>
            </a:r>
            <a:r>
              <a:rPr lang="en-US" altLang="ko-KR" sz="19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(1~3) : </a:t>
            </a:r>
            <a:r>
              <a:rPr lang="ko-KR" altLang="en-US" sz="19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카테고리별 판매액</a:t>
            </a:r>
            <a:endParaRPr lang="en-US" altLang="ko-KR" sz="19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45B540-B677-4A29-8CB1-E8AA5FDC4687}"/>
              </a:ext>
            </a:extLst>
          </p:cNvPr>
          <p:cNvSpPr txBox="1"/>
          <p:nvPr/>
        </p:nvSpPr>
        <p:spPr>
          <a:xfrm>
            <a:off x="2295940" y="2262832"/>
            <a:ext cx="563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</a:t>
            </a:r>
            <a:r>
              <a:rPr lang="en-US" altLang="ko-KR" sz="2500" b="1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AdSystem</a:t>
            </a:r>
            <a:r>
              <a:rPr lang="en-US" altLang="ko-KR" sz="25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class]</a:t>
            </a:r>
            <a:endParaRPr lang="en-US" altLang="ko-KR" sz="3200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526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25" name="그룹 1001">
            <a:extLst>
              <a:ext uri="{FF2B5EF4-FFF2-40B4-BE49-F238E27FC236}">
                <a16:creationId xmlns:a16="http://schemas.microsoft.com/office/drawing/2014/main" id="{4E4B4E21-BAC0-40D8-8F87-980818799AC4}"/>
              </a:ext>
            </a:extLst>
          </p:cNvPr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26" name="Object 4">
              <a:extLst>
                <a:ext uri="{FF2B5EF4-FFF2-40B4-BE49-F238E27FC236}">
                  <a16:creationId xmlns:a16="http://schemas.microsoft.com/office/drawing/2014/main" id="{CEA93228-D6B0-4E1C-9674-1DEE7DB46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7EFA1CD-B89F-46BF-AB7A-B41E0F723F82}"/>
              </a:ext>
            </a:extLst>
          </p:cNvPr>
          <p:cNvSpPr txBox="1"/>
          <p:nvPr/>
        </p:nvSpPr>
        <p:spPr>
          <a:xfrm>
            <a:off x="673016" y="726856"/>
            <a:ext cx="5041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04. </a:t>
            </a:r>
            <a:r>
              <a:rPr lang="ko-KR" altLang="en-US" sz="3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프로그램 시연</a:t>
            </a:r>
            <a:endParaRPr lang="en-US" altLang="ko-KR" sz="3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3AE1DC-D4AF-496C-AADF-A7E3E46C7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757" y="1945701"/>
            <a:ext cx="6934200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30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25" name="그룹 1001">
            <a:extLst>
              <a:ext uri="{FF2B5EF4-FFF2-40B4-BE49-F238E27FC236}">
                <a16:creationId xmlns:a16="http://schemas.microsoft.com/office/drawing/2014/main" id="{4E4B4E21-BAC0-40D8-8F87-980818799AC4}"/>
              </a:ext>
            </a:extLst>
          </p:cNvPr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26" name="Object 4">
              <a:extLst>
                <a:ext uri="{FF2B5EF4-FFF2-40B4-BE49-F238E27FC236}">
                  <a16:creationId xmlns:a16="http://schemas.microsoft.com/office/drawing/2014/main" id="{CEA93228-D6B0-4E1C-9674-1DEE7DB46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7EFA1CD-B89F-46BF-AB7A-B41E0F723F82}"/>
              </a:ext>
            </a:extLst>
          </p:cNvPr>
          <p:cNvSpPr txBox="1"/>
          <p:nvPr/>
        </p:nvSpPr>
        <p:spPr>
          <a:xfrm>
            <a:off x="673016" y="726856"/>
            <a:ext cx="5041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05. Q&amp;A</a:t>
            </a:r>
          </a:p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01B432-7FBE-4B51-862D-3E1AADE46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307" y="3238500"/>
            <a:ext cx="57531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901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378571" y="5722847"/>
            <a:ext cx="7528571" cy="114286"/>
            <a:chOff x="2530952" y="5766667"/>
            <a:chExt cx="7528571" cy="1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2530952" y="5766667"/>
              <a:ext cx="7528571" cy="114286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1430" y="637621"/>
            <a:ext cx="2560172" cy="71808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4519C6ED-C54F-4D16-8891-AEE97992542B}"/>
              </a:ext>
            </a:extLst>
          </p:cNvPr>
          <p:cNvSpPr txBox="1"/>
          <p:nvPr/>
        </p:nvSpPr>
        <p:spPr>
          <a:xfrm>
            <a:off x="3048000" y="2969956"/>
            <a:ext cx="36636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01.  </a:t>
            </a:r>
            <a:r>
              <a:rPr lang="ko-KR" altLang="en-US" sz="3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프로젝트 개요</a:t>
            </a:r>
            <a:endParaRPr lang="en-US" altLang="ko-KR" sz="3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marL="342900" indent="-342900">
              <a:buAutoNum type="arabicPeriod"/>
            </a:pPr>
            <a:endParaRPr lang="en-US" altLang="ko-KR" sz="21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2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1.1 </a:t>
            </a:r>
            <a:r>
              <a:rPr lang="ko-KR" altLang="en-US" sz="2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프로젝트 주제 및 목적</a:t>
            </a:r>
            <a:endParaRPr lang="en-US" altLang="ko-KR" sz="21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2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1.2  </a:t>
            </a:r>
            <a:r>
              <a:rPr lang="ko-KR" altLang="en-US" sz="2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주요 기능</a:t>
            </a:r>
            <a:endParaRPr lang="en-US" altLang="ko-KR" sz="21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2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1.3 </a:t>
            </a:r>
            <a:r>
              <a:rPr lang="ko-KR" altLang="en-US" sz="2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프로젝트 일정</a:t>
            </a:r>
            <a:endParaRPr lang="en-US" altLang="ko-KR" sz="21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2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1.4 </a:t>
            </a:r>
            <a:r>
              <a:rPr lang="ko-KR" altLang="en-US" sz="2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역할 분담</a:t>
            </a:r>
            <a:endParaRPr lang="en-US" altLang="ko-KR" sz="21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4F07EAB-6265-43E8-9027-F342DD751A02}"/>
              </a:ext>
            </a:extLst>
          </p:cNvPr>
          <p:cNvSpPr txBox="1"/>
          <p:nvPr/>
        </p:nvSpPr>
        <p:spPr>
          <a:xfrm>
            <a:off x="10612554" y="2969956"/>
            <a:ext cx="607524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03.</a:t>
            </a:r>
            <a:r>
              <a:rPr lang="ko-KR" altLang="en-US" sz="3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 개발</a:t>
            </a:r>
            <a:endParaRPr lang="en-US" altLang="ko-KR" sz="3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endParaRPr lang="en-US" altLang="ko-KR" sz="21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r>
              <a:rPr lang="ko-KR" altLang="en-US" sz="2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  주요 클래스 </a:t>
            </a:r>
            <a:r>
              <a:rPr lang="en-US" altLang="ko-KR" sz="2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2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및 메소드</a:t>
            </a:r>
            <a:endParaRPr lang="en-US" altLang="ko-KR" sz="21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en-US" altLang="ko-KR" sz="3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5D7C014-C380-4703-B127-F6510F4A03B7}"/>
              </a:ext>
            </a:extLst>
          </p:cNvPr>
          <p:cNvSpPr txBox="1"/>
          <p:nvPr/>
        </p:nvSpPr>
        <p:spPr>
          <a:xfrm>
            <a:off x="10612554" y="4762500"/>
            <a:ext cx="36368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04.  </a:t>
            </a:r>
            <a:r>
              <a:rPr lang="ko-KR" altLang="en-US" sz="3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프로그램 시연</a:t>
            </a:r>
            <a:endParaRPr lang="en-US" altLang="ko-KR" sz="3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4949685-4AE7-49AD-A700-9F63B601F447}"/>
              </a:ext>
            </a:extLst>
          </p:cNvPr>
          <p:cNvSpPr txBox="1"/>
          <p:nvPr/>
        </p:nvSpPr>
        <p:spPr>
          <a:xfrm>
            <a:off x="10612554" y="6132443"/>
            <a:ext cx="3200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05.  Q&amp;A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A9DFC56-461B-4C05-B84A-C610C4BABC22}"/>
              </a:ext>
            </a:extLst>
          </p:cNvPr>
          <p:cNvSpPr txBox="1"/>
          <p:nvPr/>
        </p:nvSpPr>
        <p:spPr>
          <a:xfrm>
            <a:off x="3048000" y="6134100"/>
            <a:ext cx="4625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02.  </a:t>
            </a:r>
            <a:r>
              <a:rPr lang="ko-KR" altLang="en-US" sz="3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설계</a:t>
            </a:r>
          </a:p>
          <a:p>
            <a:endParaRPr lang="en-US" altLang="ko-KR" sz="21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r>
              <a:rPr lang="en-US" altLang="ko-KR" sz="2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  </a:t>
            </a:r>
            <a:r>
              <a:rPr lang="ko-KR" altLang="en-US" sz="2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플로우 차트</a:t>
            </a:r>
            <a:endParaRPr lang="en-US" altLang="ko-KR" sz="21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8BDED2A-2796-453F-B55E-D18C96844E1E}"/>
              </a:ext>
            </a:extLst>
          </p:cNvPr>
          <p:cNvSpPr txBox="1"/>
          <p:nvPr/>
        </p:nvSpPr>
        <p:spPr>
          <a:xfrm>
            <a:off x="673016" y="726856"/>
            <a:ext cx="5041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01.  </a:t>
            </a:r>
            <a:r>
              <a:rPr lang="ko-KR" altLang="en-US" sz="3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프로젝트 개요</a:t>
            </a:r>
            <a:endParaRPr lang="en-US" altLang="ko-KR" sz="3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8A2116-A67A-4217-95F3-C96FCC4F12D2}"/>
              </a:ext>
            </a:extLst>
          </p:cNvPr>
          <p:cNvSpPr txBox="1"/>
          <p:nvPr/>
        </p:nvSpPr>
        <p:spPr>
          <a:xfrm>
            <a:off x="3581400" y="838740"/>
            <a:ext cx="11804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|  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프로젝트 주제 및 목적</a:t>
            </a:r>
            <a:endParaRPr lang="en-US" altLang="ko-KR" sz="18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22DF21C-B592-4314-AAE4-D7C26BAD4BD9}"/>
              </a:ext>
            </a:extLst>
          </p:cNvPr>
          <p:cNvSpPr/>
          <p:nvPr/>
        </p:nvSpPr>
        <p:spPr>
          <a:xfrm>
            <a:off x="2899994" y="3402853"/>
            <a:ext cx="12485723" cy="1722173"/>
          </a:xfrm>
          <a:prstGeom prst="rect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300" dirty="0">
              <a:solidFill>
                <a:schemeClr val="tx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algn="ctr"/>
            <a:r>
              <a:rPr lang="en-US" altLang="ko-KR" sz="2300" dirty="0">
                <a:solidFill>
                  <a:schemeClr val="tx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&lt; </a:t>
            </a:r>
            <a:r>
              <a:rPr lang="ko-KR" altLang="en-US" sz="2300" dirty="0">
                <a:solidFill>
                  <a:schemeClr val="tx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무인 편의점 키오스크 구현 목적 </a:t>
            </a:r>
            <a:r>
              <a:rPr lang="en-US" altLang="ko-KR" sz="2300" dirty="0">
                <a:solidFill>
                  <a:schemeClr val="tx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&gt;</a:t>
            </a:r>
          </a:p>
          <a:p>
            <a:pPr algn="ctr"/>
            <a:endParaRPr lang="en-US" altLang="ko-KR" sz="1900" dirty="0">
              <a:solidFill>
                <a:schemeClr val="tx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COVID-19</a:t>
            </a:r>
            <a:r>
              <a:rPr lang="ko-KR" altLang="en-US" sz="20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 인한 이용자의 </a:t>
            </a:r>
            <a:r>
              <a:rPr lang="ko-KR" altLang="en-US" sz="200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비대면</a:t>
            </a:r>
            <a:r>
              <a:rPr lang="ko-KR" altLang="en-US" sz="20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점포 수요 증가</a:t>
            </a:r>
            <a:endParaRPr lang="en-US" altLang="ko-KR" sz="200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포인트 충전 시 추가 적립으로 회원 가입 유도 </a:t>
            </a:r>
            <a:r>
              <a:rPr lang="en-US" altLang="ko-KR" sz="20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관리자 매출 증가</a:t>
            </a:r>
            <a:r>
              <a:rPr lang="en-US" altLang="ko-KR" sz="20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endParaRPr lang="en-US" altLang="ko-KR" sz="2000" dirty="0"/>
          </a:p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DFA162-089B-4905-8CB5-FC29C1D72952}"/>
              </a:ext>
            </a:extLst>
          </p:cNvPr>
          <p:cNvSpPr/>
          <p:nvPr/>
        </p:nvSpPr>
        <p:spPr>
          <a:xfrm>
            <a:off x="2899995" y="5646541"/>
            <a:ext cx="12485722" cy="1884762"/>
          </a:xfrm>
          <a:prstGeom prst="rect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>
                <a:solidFill>
                  <a:schemeClr val="tx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&lt; </a:t>
            </a:r>
            <a:r>
              <a:rPr lang="ko-KR" altLang="en-US" sz="2300" dirty="0">
                <a:solidFill>
                  <a:schemeClr val="tx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사용 모드 </a:t>
            </a:r>
            <a:r>
              <a:rPr lang="en-US" altLang="ko-KR" sz="2300" dirty="0">
                <a:solidFill>
                  <a:schemeClr val="tx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&gt;</a:t>
            </a:r>
          </a:p>
          <a:p>
            <a:pPr algn="ctr"/>
            <a:endParaRPr lang="en-US" altLang="ko-KR" sz="2300" dirty="0">
              <a:solidFill>
                <a:schemeClr val="tx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algn="ctr"/>
            <a:endParaRPr lang="en-US" altLang="ko-KR" sz="1900" dirty="0">
              <a:solidFill>
                <a:schemeClr val="tx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algn="ctr"/>
            <a:endParaRPr lang="en-US" altLang="ko-KR" sz="1900" dirty="0">
              <a:solidFill>
                <a:schemeClr val="tx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이용자 모드 </a:t>
            </a:r>
            <a:r>
              <a:rPr lang="en-US" altLang="ko-KR" sz="20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&amp; </a:t>
            </a:r>
            <a:r>
              <a:rPr lang="ko-KR" altLang="en-US" sz="20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관리자 모드</a:t>
            </a:r>
            <a:endParaRPr lang="ko-KR" altLang="en-US" sz="20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81F50AD-94F5-4BF1-98C1-41C0F60D1C19}"/>
              </a:ext>
            </a:extLst>
          </p:cNvPr>
          <p:cNvSpPr/>
          <p:nvPr/>
        </p:nvSpPr>
        <p:spPr>
          <a:xfrm>
            <a:off x="2899995" y="8052818"/>
            <a:ext cx="12485722" cy="1522235"/>
          </a:xfrm>
          <a:prstGeom prst="rect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300" dirty="0">
              <a:solidFill>
                <a:schemeClr val="tx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algn="ctr"/>
            <a:r>
              <a:rPr lang="en-US" altLang="ko-KR" sz="2300" dirty="0">
                <a:solidFill>
                  <a:schemeClr val="tx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&lt; </a:t>
            </a:r>
            <a:r>
              <a:rPr lang="ko-KR" altLang="en-US" sz="2300" dirty="0">
                <a:solidFill>
                  <a:schemeClr val="tx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프로그램 기능 </a:t>
            </a:r>
            <a:r>
              <a:rPr lang="en-US" altLang="ko-KR" sz="2300" dirty="0">
                <a:solidFill>
                  <a:schemeClr val="tx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&gt;</a:t>
            </a:r>
          </a:p>
          <a:p>
            <a:pPr algn="ctr"/>
            <a:endParaRPr lang="en-US" altLang="ko-KR" sz="1900" dirty="0">
              <a:solidFill>
                <a:schemeClr val="tx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algn="ctr"/>
            <a:r>
              <a:rPr lang="ko-KR" altLang="en-US" sz="19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이용자 핵심 기능 </a:t>
            </a:r>
            <a:r>
              <a:rPr lang="en-US" altLang="ko-KR" sz="19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9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물품 구매</a:t>
            </a:r>
            <a:r>
              <a:rPr lang="en-US" altLang="ko-KR" sz="19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19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장바구니 및 결제</a:t>
            </a:r>
            <a:r>
              <a:rPr lang="en-US" altLang="ko-KR" sz="19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</a:p>
          <a:p>
            <a:pPr algn="ctr"/>
            <a:r>
              <a:rPr lang="ko-KR" altLang="en-US" sz="19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관리자 핵심 기능 </a:t>
            </a:r>
            <a:r>
              <a:rPr lang="en-US" altLang="ko-KR" sz="19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9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재고 관리 및 매출 관리</a:t>
            </a:r>
            <a:endParaRPr lang="en-US" altLang="ko-KR" sz="190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sz="2300" dirty="0">
              <a:solidFill>
                <a:schemeClr val="tx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D12466B-F6BB-4405-9781-397B8F6072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6272169"/>
            <a:ext cx="558578" cy="558578"/>
          </a:xfrm>
          <a:prstGeom prst="rect">
            <a:avLst/>
          </a:prstGeom>
        </p:spPr>
      </p:pic>
      <p:grpSp>
        <p:nvGrpSpPr>
          <p:cNvPr id="16" name="그룹 1009">
            <a:extLst>
              <a:ext uri="{FF2B5EF4-FFF2-40B4-BE49-F238E27FC236}">
                <a16:creationId xmlns:a16="http://schemas.microsoft.com/office/drawing/2014/main" id="{7467E059-9B8A-4960-B369-7922430FC579}"/>
              </a:ext>
            </a:extLst>
          </p:cNvPr>
          <p:cNvGrpSpPr/>
          <p:nvPr/>
        </p:nvGrpSpPr>
        <p:grpSpPr>
          <a:xfrm>
            <a:off x="9372600" y="6134100"/>
            <a:ext cx="838200" cy="838200"/>
            <a:chOff x="6603958" y="1900408"/>
            <a:chExt cx="1114965" cy="1114965"/>
          </a:xfrm>
        </p:grpSpPr>
        <p:pic>
          <p:nvPicPr>
            <p:cNvPr id="17" name="Object 31">
              <a:extLst>
                <a:ext uri="{FF2B5EF4-FFF2-40B4-BE49-F238E27FC236}">
                  <a16:creationId xmlns:a16="http://schemas.microsoft.com/office/drawing/2014/main" id="{1A963748-81F2-4D6B-8B0B-CBB7009E2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03958" y="1900408"/>
              <a:ext cx="1114965" cy="1114965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4F3BE1-F063-4506-887F-6B197E90F806}"/>
              </a:ext>
            </a:extLst>
          </p:cNvPr>
          <p:cNvSpPr/>
          <p:nvPr/>
        </p:nvSpPr>
        <p:spPr>
          <a:xfrm>
            <a:off x="2899994" y="1629744"/>
            <a:ext cx="12485723" cy="1227756"/>
          </a:xfrm>
          <a:prstGeom prst="rect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>
                <a:solidFill>
                  <a:schemeClr val="tx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[ </a:t>
            </a:r>
            <a:r>
              <a:rPr lang="ko-KR" altLang="en-US" sz="2300" dirty="0">
                <a:solidFill>
                  <a:schemeClr val="tx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프로젝트 대주제 </a:t>
            </a:r>
            <a:r>
              <a:rPr lang="en-US" altLang="ko-KR" sz="2300" dirty="0">
                <a:solidFill>
                  <a:schemeClr val="tx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]</a:t>
            </a:r>
          </a:p>
          <a:p>
            <a:pPr algn="ctr"/>
            <a:endParaRPr lang="en-US" altLang="ko-KR" sz="800" dirty="0">
              <a:solidFill>
                <a:schemeClr val="tx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자판기</a:t>
            </a:r>
            <a:r>
              <a:rPr lang="en-US" altLang="ko-KR" sz="20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(Vending machine)</a:t>
            </a:r>
            <a:endParaRPr lang="ko-KR" altLang="en-US" sz="200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D7E6F9F-3C67-4442-844A-93CE300C2698}"/>
              </a:ext>
            </a:extLst>
          </p:cNvPr>
          <p:cNvSpPr/>
          <p:nvPr/>
        </p:nvSpPr>
        <p:spPr>
          <a:xfrm>
            <a:off x="10396566" y="3162300"/>
            <a:ext cx="4995834" cy="3733801"/>
          </a:xfrm>
          <a:prstGeom prst="round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853DEDE-597B-40F0-A559-BDBCF2AA1D63}"/>
              </a:ext>
            </a:extLst>
          </p:cNvPr>
          <p:cNvSpPr/>
          <p:nvPr/>
        </p:nvSpPr>
        <p:spPr>
          <a:xfrm>
            <a:off x="2743200" y="3162300"/>
            <a:ext cx="4872151" cy="2074957"/>
          </a:xfrm>
          <a:prstGeom prst="round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8BDED2A-2796-453F-B55E-D18C96844E1E}"/>
              </a:ext>
            </a:extLst>
          </p:cNvPr>
          <p:cNvSpPr txBox="1"/>
          <p:nvPr/>
        </p:nvSpPr>
        <p:spPr>
          <a:xfrm>
            <a:off x="673016" y="726856"/>
            <a:ext cx="5041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01.  </a:t>
            </a:r>
            <a:r>
              <a:rPr lang="ko-KR" altLang="en-US" sz="3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프로젝트 개요</a:t>
            </a:r>
            <a:endParaRPr lang="en-US" altLang="ko-KR" sz="3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8A2116-A67A-4217-95F3-C96FCC4F12D2}"/>
              </a:ext>
            </a:extLst>
          </p:cNvPr>
          <p:cNvSpPr txBox="1"/>
          <p:nvPr/>
        </p:nvSpPr>
        <p:spPr>
          <a:xfrm>
            <a:off x="3581400" y="838740"/>
            <a:ext cx="11926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|  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주요 기능</a:t>
            </a:r>
            <a:endParaRPr lang="en-US" altLang="ko-KR" sz="18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1C2523-BC2E-4D9D-86DF-809DB975B052}"/>
              </a:ext>
            </a:extLst>
          </p:cNvPr>
          <p:cNvSpPr txBox="1"/>
          <p:nvPr/>
        </p:nvSpPr>
        <p:spPr>
          <a:xfrm>
            <a:off x="8301404" y="1800136"/>
            <a:ext cx="221419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이용자 모드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1B7CC3-6FB4-4907-B6C4-143BAB58B150}"/>
              </a:ext>
            </a:extLst>
          </p:cNvPr>
          <p:cNvSpPr txBox="1"/>
          <p:nvPr/>
        </p:nvSpPr>
        <p:spPr>
          <a:xfrm>
            <a:off x="3157566" y="3543300"/>
            <a:ext cx="426790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&lt; </a:t>
            </a:r>
            <a:r>
              <a:rPr lang="ko-KR" altLang="en-US" sz="2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회원 구매 </a:t>
            </a:r>
            <a:r>
              <a:rPr lang="en-US" altLang="ko-KR" sz="2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&gt;</a:t>
            </a:r>
          </a:p>
          <a:p>
            <a:endParaRPr lang="en-US" altLang="ko-KR" sz="15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〮  회원 가입 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〮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현금 결제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충전 후 잔액 결제 가능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en-US" altLang="ko-KR" sz="1500" dirty="0"/>
          </a:p>
        </p:txBody>
      </p:sp>
      <p:pic>
        <p:nvPicPr>
          <p:cNvPr id="25" name="Object 5">
            <a:extLst>
              <a:ext uri="{FF2B5EF4-FFF2-40B4-BE49-F238E27FC236}">
                <a16:creationId xmlns:a16="http://schemas.microsoft.com/office/drawing/2014/main" id="{3CC6497F-A5F0-4A52-B972-D7852E75650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5531427" y="6109306"/>
            <a:ext cx="7222856" cy="10964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54D09CD-83A9-4ABD-A522-32EED0DD3284}"/>
              </a:ext>
            </a:extLst>
          </p:cNvPr>
          <p:cNvSpPr txBox="1"/>
          <p:nvPr/>
        </p:nvSpPr>
        <p:spPr>
          <a:xfrm>
            <a:off x="3136112" y="6129341"/>
            <a:ext cx="4267907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&lt; </a:t>
            </a:r>
            <a:r>
              <a:rPr lang="ko-KR" altLang="en-US" sz="2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비회원 구매 </a:t>
            </a:r>
            <a:r>
              <a:rPr lang="en-US" altLang="ko-KR" sz="2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&gt;</a:t>
            </a:r>
          </a:p>
          <a:p>
            <a:endParaRPr lang="en-US" altLang="ko-KR" sz="15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〮  현금 결제만 가능</a:t>
            </a:r>
            <a:endParaRPr lang="en-US" altLang="ko-KR" sz="15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2527BE-C777-434E-BF17-210661A39F83}"/>
              </a:ext>
            </a:extLst>
          </p:cNvPr>
          <p:cNvSpPr txBox="1"/>
          <p:nvPr/>
        </p:nvSpPr>
        <p:spPr>
          <a:xfrm>
            <a:off x="10777566" y="3535017"/>
            <a:ext cx="4267907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&lt; </a:t>
            </a:r>
            <a:r>
              <a:rPr lang="ko-KR" altLang="en-US" sz="2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공통 </a:t>
            </a:r>
            <a:r>
              <a:rPr lang="en-US" altLang="ko-KR" sz="2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&gt;</a:t>
            </a:r>
          </a:p>
          <a:p>
            <a:endParaRPr lang="en-US" altLang="ko-KR" sz="15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〮  상품 구매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en-US" altLang="ko-KR" sz="13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〮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구매 물품 카테고리 선택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-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연령 제한 물품 구매 시 주민번호 검사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en-US" altLang="ko-KR" sz="13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〮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선택 후 장바구니 확인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en-US" altLang="ko-KR" sz="13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〮  결제 및 영수증 출력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en-US" altLang="ko-KR" sz="3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F6D864-D82D-454B-AF12-172D290486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997" y="1855100"/>
            <a:ext cx="488114" cy="488114"/>
          </a:xfrm>
          <a:prstGeom prst="rect">
            <a:avLst/>
          </a:prstGeom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77C5198-7EDE-4B3D-8B22-0725897852C6}"/>
              </a:ext>
            </a:extLst>
          </p:cNvPr>
          <p:cNvSpPr/>
          <p:nvPr/>
        </p:nvSpPr>
        <p:spPr>
          <a:xfrm>
            <a:off x="2720009" y="5744579"/>
            <a:ext cx="4872151" cy="1684922"/>
          </a:xfrm>
          <a:prstGeom prst="round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808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8BDED2A-2796-453F-B55E-D18C96844E1E}"/>
              </a:ext>
            </a:extLst>
          </p:cNvPr>
          <p:cNvSpPr txBox="1"/>
          <p:nvPr/>
        </p:nvSpPr>
        <p:spPr>
          <a:xfrm>
            <a:off x="673016" y="726856"/>
            <a:ext cx="5041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01.  </a:t>
            </a:r>
            <a:r>
              <a:rPr lang="ko-KR" altLang="en-US" sz="3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프로젝트 개요</a:t>
            </a:r>
            <a:endParaRPr lang="en-US" altLang="ko-KR" sz="3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8A2116-A67A-4217-95F3-C96FCC4F12D2}"/>
              </a:ext>
            </a:extLst>
          </p:cNvPr>
          <p:cNvSpPr txBox="1"/>
          <p:nvPr/>
        </p:nvSpPr>
        <p:spPr>
          <a:xfrm>
            <a:off x="3581400" y="838740"/>
            <a:ext cx="1196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|  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주요 기능</a:t>
            </a:r>
            <a:endParaRPr lang="en-US" altLang="ko-KR" sz="18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1C2523-BC2E-4D9D-86DF-809DB975B052}"/>
              </a:ext>
            </a:extLst>
          </p:cNvPr>
          <p:cNvSpPr txBox="1"/>
          <p:nvPr/>
        </p:nvSpPr>
        <p:spPr>
          <a:xfrm>
            <a:off x="8301404" y="1770504"/>
            <a:ext cx="221419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관리자 모드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1B7CC3-6FB4-4907-B6C4-143BAB58B150}"/>
              </a:ext>
            </a:extLst>
          </p:cNvPr>
          <p:cNvSpPr txBox="1"/>
          <p:nvPr/>
        </p:nvSpPr>
        <p:spPr>
          <a:xfrm>
            <a:off x="3110557" y="3543333"/>
            <a:ext cx="4267907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&lt; </a:t>
            </a:r>
            <a:r>
              <a:rPr lang="ko-KR" altLang="en-US" sz="2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로그인 </a:t>
            </a:r>
            <a:r>
              <a:rPr lang="en-US" altLang="ko-KR" sz="2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&gt;</a:t>
            </a:r>
          </a:p>
          <a:p>
            <a:endParaRPr lang="en-US" altLang="ko-KR" sz="15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〮  관리자 로그인을 통한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〮  관리자 모드 입장</a:t>
            </a:r>
            <a:endParaRPr lang="en-US" altLang="ko-KR" sz="1500" dirty="0"/>
          </a:p>
        </p:txBody>
      </p:sp>
      <p:pic>
        <p:nvPicPr>
          <p:cNvPr id="25" name="Object 5">
            <a:extLst>
              <a:ext uri="{FF2B5EF4-FFF2-40B4-BE49-F238E27FC236}">
                <a16:creationId xmlns:a16="http://schemas.microsoft.com/office/drawing/2014/main" id="{3CC6497F-A5F0-4A52-B972-D7852E75650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5531427" y="6109306"/>
            <a:ext cx="7222856" cy="10964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54D09CD-83A9-4ABD-A522-32EED0DD3284}"/>
              </a:ext>
            </a:extLst>
          </p:cNvPr>
          <p:cNvSpPr txBox="1"/>
          <p:nvPr/>
        </p:nvSpPr>
        <p:spPr>
          <a:xfrm>
            <a:off x="3143533" y="5912634"/>
            <a:ext cx="4267907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&lt; </a:t>
            </a:r>
            <a:r>
              <a:rPr lang="ko-KR" altLang="en-US" sz="2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키오스크 종료 </a:t>
            </a:r>
            <a:r>
              <a:rPr lang="en-US" altLang="ko-KR" sz="2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&gt;</a:t>
            </a:r>
          </a:p>
          <a:p>
            <a:endParaRPr lang="en-US" altLang="ko-KR" sz="15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〮  관리자 모드에서 시스템 종료</a:t>
            </a:r>
            <a:endParaRPr lang="en-US" altLang="ko-KR" sz="15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2527BE-C777-434E-BF17-210661A39F83}"/>
              </a:ext>
            </a:extLst>
          </p:cNvPr>
          <p:cNvSpPr txBox="1"/>
          <p:nvPr/>
        </p:nvSpPr>
        <p:spPr>
          <a:xfrm>
            <a:off x="10848410" y="3509024"/>
            <a:ext cx="4267907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&lt; </a:t>
            </a:r>
            <a:r>
              <a:rPr lang="ko-KR" altLang="en-US" sz="2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매출관리 </a:t>
            </a:r>
            <a:r>
              <a:rPr lang="en-US" altLang="ko-KR" sz="2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&gt;</a:t>
            </a:r>
          </a:p>
          <a:p>
            <a:endParaRPr lang="en-US" altLang="ko-KR" sz="15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〮  전체 매출 현황</a:t>
            </a:r>
            <a:endParaRPr lang="en-US" altLang="ko-KR" sz="13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〮  카테고리별 현황</a:t>
            </a:r>
            <a:endParaRPr lang="en-US" altLang="ko-KR" sz="13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3178F1-8294-4483-90AF-C680F2050352}"/>
              </a:ext>
            </a:extLst>
          </p:cNvPr>
          <p:cNvSpPr txBox="1"/>
          <p:nvPr/>
        </p:nvSpPr>
        <p:spPr>
          <a:xfrm>
            <a:off x="10845098" y="5674657"/>
            <a:ext cx="426790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&lt; </a:t>
            </a:r>
            <a:r>
              <a:rPr lang="ko-KR" altLang="en-US" sz="2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재고관리 </a:t>
            </a:r>
            <a:r>
              <a:rPr lang="en-US" altLang="ko-KR" sz="2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&gt;</a:t>
            </a:r>
          </a:p>
          <a:p>
            <a:endParaRPr lang="en-US" altLang="ko-KR" sz="12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〮  상품 추가</a:t>
            </a:r>
            <a:endParaRPr lang="en-US" altLang="ko-KR" sz="13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〮  상품 변경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수량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</a:p>
          <a:p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〮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상품 삭제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en-US" altLang="ko-KR" sz="13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18" name="그룹 1009">
            <a:extLst>
              <a:ext uri="{FF2B5EF4-FFF2-40B4-BE49-F238E27FC236}">
                <a16:creationId xmlns:a16="http://schemas.microsoft.com/office/drawing/2014/main" id="{740B0C16-CBD2-4DC0-847A-6611C0ED4318}"/>
              </a:ext>
            </a:extLst>
          </p:cNvPr>
          <p:cNvGrpSpPr/>
          <p:nvPr/>
        </p:nvGrpSpPr>
        <p:grpSpPr>
          <a:xfrm>
            <a:off x="7656636" y="1752282"/>
            <a:ext cx="644768" cy="693750"/>
            <a:chOff x="6603958" y="1900408"/>
            <a:chExt cx="1114965" cy="1114965"/>
          </a:xfrm>
        </p:grpSpPr>
        <p:pic>
          <p:nvPicPr>
            <p:cNvPr id="20" name="Object 31">
              <a:extLst>
                <a:ext uri="{FF2B5EF4-FFF2-40B4-BE49-F238E27FC236}">
                  <a16:creationId xmlns:a16="http://schemas.microsoft.com/office/drawing/2014/main" id="{24BCD482-8612-460D-90C8-49AFBB8DB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03958" y="1900408"/>
              <a:ext cx="1114965" cy="1114965"/>
            </a:xfrm>
            <a:prstGeom prst="rect">
              <a:avLst/>
            </a:prstGeom>
          </p:spPr>
        </p:pic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4957CE7-6C41-489A-ADD2-ABBE319265DE}"/>
              </a:ext>
            </a:extLst>
          </p:cNvPr>
          <p:cNvSpPr/>
          <p:nvPr/>
        </p:nvSpPr>
        <p:spPr>
          <a:xfrm>
            <a:off x="2808434" y="3305200"/>
            <a:ext cx="4872151" cy="1684922"/>
          </a:xfrm>
          <a:prstGeom prst="round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1C20D0A-571A-4C09-A07D-0E89B7AD3948}"/>
              </a:ext>
            </a:extLst>
          </p:cNvPr>
          <p:cNvSpPr/>
          <p:nvPr/>
        </p:nvSpPr>
        <p:spPr>
          <a:xfrm>
            <a:off x="2808434" y="5554921"/>
            <a:ext cx="4872151" cy="1684922"/>
          </a:xfrm>
          <a:prstGeom prst="round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FFD08A9-FABA-4B70-9E2B-1894CBD86F82}"/>
              </a:ext>
            </a:extLst>
          </p:cNvPr>
          <p:cNvSpPr/>
          <p:nvPr/>
        </p:nvSpPr>
        <p:spPr>
          <a:xfrm>
            <a:off x="10512288" y="3305200"/>
            <a:ext cx="4872151" cy="1684922"/>
          </a:xfrm>
          <a:prstGeom prst="round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3CC544C-FF88-46FB-AD95-A34ED0C1F8F9}"/>
              </a:ext>
            </a:extLst>
          </p:cNvPr>
          <p:cNvSpPr/>
          <p:nvPr/>
        </p:nvSpPr>
        <p:spPr>
          <a:xfrm>
            <a:off x="10512288" y="5554921"/>
            <a:ext cx="4872151" cy="1785103"/>
          </a:xfrm>
          <a:prstGeom prst="round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028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25" name="그룹 1001">
            <a:extLst>
              <a:ext uri="{FF2B5EF4-FFF2-40B4-BE49-F238E27FC236}">
                <a16:creationId xmlns:a16="http://schemas.microsoft.com/office/drawing/2014/main" id="{4E4B4E21-BAC0-40D8-8F87-980818799AC4}"/>
              </a:ext>
            </a:extLst>
          </p:cNvPr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26" name="Object 4">
              <a:extLst>
                <a:ext uri="{FF2B5EF4-FFF2-40B4-BE49-F238E27FC236}">
                  <a16:creationId xmlns:a16="http://schemas.microsoft.com/office/drawing/2014/main" id="{CEA93228-D6B0-4E1C-9674-1DEE7DB46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7EFA1CD-B89F-46BF-AB7A-B41E0F723F82}"/>
              </a:ext>
            </a:extLst>
          </p:cNvPr>
          <p:cNvSpPr txBox="1"/>
          <p:nvPr/>
        </p:nvSpPr>
        <p:spPr>
          <a:xfrm>
            <a:off x="673016" y="726856"/>
            <a:ext cx="5041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01.  </a:t>
            </a:r>
            <a:r>
              <a:rPr lang="ko-KR" altLang="en-US" sz="3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프로젝트 개요</a:t>
            </a:r>
            <a:endParaRPr lang="en-US" altLang="ko-KR" sz="3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4B60C7-C2F1-42F9-9AF3-72FFE0EF52C6}"/>
              </a:ext>
            </a:extLst>
          </p:cNvPr>
          <p:cNvSpPr txBox="1"/>
          <p:nvPr/>
        </p:nvSpPr>
        <p:spPr>
          <a:xfrm>
            <a:off x="3581400" y="838740"/>
            <a:ext cx="11918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|  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프로젝트 일정</a:t>
            </a:r>
            <a:endParaRPr lang="en-US" altLang="ko-KR" sz="18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en-US" altLang="ko-KR" sz="18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29ABEFB9-0CAF-4C1A-AE79-85D2067900AC}"/>
              </a:ext>
            </a:extLst>
          </p:cNvPr>
          <p:cNvGraphicFramePr>
            <a:graphicFrameLocks noGrp="1"/>
          </p:cNvGraphicFramePr>
          <p:nvPr/>
        </p:nvGraphicFramePr>
        <p:xfrm>
          <a:off x="2064391" y="2394020"/>
          <a:ext cx="14159217" cy="63858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1542">
                  <a:extLst>
                    <a:ext uri="{9D8B030D-6E8A-4147-A177-3AD203B41FA5}">
                      <a16:colId xmlns:a16="http://schemas.microsoft.com/office/drawing/2014/main" val="3872613636"/>
                    </a:ext>
                  </a:extLst>
                </a:gridCol>
                <a:gridCol w="2680409">
                  <a:extLst>
                    <a:ext uri="{9D8B030D-6E8A-4147-A177-3AD203B41FA5}">
                      <a16:colId xmlns:a16="http://schemas.microsoft.com/office/drawing/2014/main" val="4057609996"/>
                    </a:ext>
                  </a:extLst>
                </a:gridCol>
                <a:gridCol w="1691211">
                  <a:extLst>
                    <a:ext uri="{9D8B030D-6E8A-4147-A177-3AD203B41FA5}">
                      <a16:colId xmlns:a16="http://schemas.microsoft.com/office/drawing/2014/main" val="1515450127"/>
                    </a:ext>
                  </a:extLst>
                </a:gridCol>
                <a:gridCol w="1691211">
                  <a:extLst>
                    <a:ext uri="{9D8B030D-6E8A-4147-A177-3AD203B41FA5}">
                      <a16:colId xmlns:a16="http://schemas.microsoft.com/office/drawing/2014/main" val="3240803915"/>
                    </a:ext>
                  </a:extLst>
                </a:gridCol>
                <a:gridCol w="1691211">
                  <a:extLst>
                    <a:ext uri="{9D8B030D-6E8A-4147-A177-3AD203B41FA5}">
                      <a16:colId xmlns:a16="http://schemas.microsoft.com/office/drawing/2014/main" val="2019252324"/>
                    </a:ext>
                  </a:extLst>
                </a:gridCol>
                <a:gridCol w="1691211">
                  <a:extLst>
                    <a:ext uri="{9D8B030D-6E8A-4147-A177-3AD203B41FA5}">
                      <a16:colId xmlns:a16="http://schemas.microsoft.com/office/drawing/2014/main" val="943438378"/>
                    </a:ext>
                  </a:extLst>
                </a:gridCol>
                <a:gridCol w="1691211">
                  <a:extLst>
                    <a:ext uri="{9D8B030D-6E8A-4147-A177-3AD203B41FA5}">
                      <a16:colId xmlns:a16="http://schemas.microsoft.com/office/drawing/2014/main" val="3920274999"/>
                    </a:ext>
                  </a:extLst>
                </a:gridCol>
                <a:gridCol w="1691211">
                  <a:extLst>
                    <a:ext uri="{9D8B030D-6E8A-4147-A177-3AD203B41FA5}">
                      <a16:colId xmlns:a16="http://schemas.microsoft.com/office/drawing/2014/main" val="2858702896"/>
                    </a:ext>
                  </a:extLst>
                </a:gridCol>
              </a:tblGrid>
              <a:tr h="55280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구분 </a:t>
                      </a:r>
                      <a:r>
                        <a:rPr lang="en-US" altLang="ko-KR" sz="1500" u="none" strike="noStrike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/ </a:t>
                      </a:r>
                      <a:r>
                        <a:rPr lang="ko-KR" altLang="en-US" sz="1500" u="none" strike="noStrike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기간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</a:t>
                      </a:r>
                      <a:r>
                        <a:rPr lang="ko-KR" altLang="en-US" sz="1500" u="none" strike="noStrike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일차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</a:t>
                      </a:r>
                      <a:r>
                        <a:rPr lang="ko-KR" altLang="en-US" sz="1500" u="none" strike="noStrike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일차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3</a:t>
                      </a:r>
                      <a:r>
                        <a:rPr lang="ko-KR" altLang="en-US" sz="1500" u="none" strike="noStrike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일차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4</a:t>
                      </a:r>
                      <a:r>
                        <a:rPr lang="ko-KR" altLang="en-US" sz="1500" u="none" strike="noStrike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일차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</a:t>
                      </a:r>
                      <a:r>
                        <a:rPr lang="ko-KR" altLang="en-US" sz="1500" u="none" strike="noStrike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일차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6</a:t>
                      </a:r>
                      <a:r>
                        <a:rPr lang="ko-KR" altLang="en-US" sz="1500" u="none" strike="noStrike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일차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5955149"/>
                  </a:ext>
                </a:extLst>
              </a:tr>
              <a:tr h="5528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기획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주제 선정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317864"/>
                  </a:ext>
                </a:extLst>
              </a:tr>
              <a:tr h="5528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세부 기능 설정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05526"/>
                  </a:ext>
                </a:extLst>
              </a:tr>
              <a:tr h="5528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설계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자료구조 설정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176724"/>
                  </a:ext>
                </a:extLst>
              </a:tr>
              <a:tr h="857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클래스</a:t>
                      </a:r>
                      <a:r>
                        <a:rPr lang="en-US" altLang="ko-KR" sz="1500" u="none" strike="noStrike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메소드 설정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905883"/>
                  </a:ext>
                </a:extLst>
              </a:tr>
              <a:tr h="5528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개발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소스 코딩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723605"/>
                  </a:ext>
                </a:extLst>
              </a:tr>
              <a:tr h="5528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소스 코딩 검토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50189"/>
                  </a:ext>
                </a:extLst>
              </a:tr>
              <a:tr h="5528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테스트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통합 구현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787896"/>
                  </a:ext>
                </a:extLst>
              </a:tr>
              <a:tr h="5528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오류 수정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057536"/>
                  </a:ext>
                </a:extLst>
              </a:tr>
              <a:tr h="5528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유지보수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프로그램 완성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38373"/>
                  </a:ext>
                </a:extLst>
              </a:tr>
              <a:tr h="5528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보고서 작성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026481"/>
                  </a:ext>
                </a:extLst>
              </a:tr>
            </a:tbl>
          </a:graphicData>
        </a:graphic>
      </p:graphicFrame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2993CE3-DF5F-404D-8C73-F6E337CE5AD4}"/>
              </a:ext>
            </a:extLst>
          </p:cNvPr>
          <p:cNvSpPr/>
          <p:nvPr/>
        </p:nvSpPr>
        <p:spPr>
          <a:xfrm>
            <a:off x="6096000" y="3133006"/>
            <a:ext cx="3329104" cy="19097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3A6DC076-09C1-4B23-ABD6-6BAA9611FF92}"/>
              </a:ext>
            </a:extLst>
          </p:cNvPr>
          <p:cNvSpPr/>
          <p:nvPr/>
        </p:nvSpPr>
        <p:spPr>
          <a:xfrm>
            <a:off x="11176805" y="6755541"/>
            <a:ext cx="3336028" cy="190975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C4120F7-A777-48BD-A5D0-145D0EFCD81C}"/>
              </a:ext>
            </a:extLst>
          </p:cNvPr>
          <p:cNvSpPr/>
          <p:nvPr/>
        </p:nvSpPr>
        <p:spPr>
          <a:xfrm>
            <a:off x="7786835" y="4898360"/>
            <a:ext cx="3329104" cy="19097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F63F6064-8A05-4197-8CEE-6D9C76EEA8A5}"/>
              </a:ext>
            </a:extLst>
          </p:cNvPr>
          <p:cNvSpPr/>
          <p:nvPr/>
        </p:nvSpPr>
        <p:spPr>
          <a:xfrm>
            <a:off x="7786835" y="4232930"/>
            <a:ext cx="3329104" cy="19097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97F61AE-8C82-40E5-B943-6CB0B6F521BF}"/>
              </a:ext>
            </a:extLst>
          </p:cNvPr>
          <p:cNvSpPr/>
          <p:nvPr/>
        </p:nvSpPr>
        <p:spPr>
          <a:xfrm>
            <a:off x="11176805" y="7307906"/>
            <a:ext cx="3329104" cy="190975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E98F412-B871-4FA6-ADC5-48A538CC5272}"/>
              </a:ext>
            </a:extLst>
          </p:cNvPr>
          <p:cNvSpPr/>
          <p:nvPr/>
        </p:nvSpPr>
        <p:spPr>
          <a:xfrm>
            <a:off x="12801600" y="7860271"/>
            <a:ext cx="3422008" cy="190975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9DE3C974-C4D3-482F-930F-AB8D6D69BDA3}"/>
              </a:ext>
            </a:extLst>
          </p:cNvPr>
          <p:cNvSpPr/>
          <p:nvPr/>
        </p:nvSpPr>
        <p:spPr>
          <a:xfrm>
            <a:off x="7786835" y="3693877"/>
            <a:ext cx="1626766" cy="19097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CE75ABE-07C8-4CAE-B765-7C55996B0CC1}"/>
              </a:ext>
            </a:extLst>
          </p:cNvPr>
          <p:cNvSpPr/>
          <p:nvPr/>
        </p:nvSpPr>
        <p:spPr>
          <a:xfrm>
            <a:off x="7786835" y="5614986"/>
            <a:ext cx="3329104" cy="190975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710EF9A1-5937-490A-9513-30EA61E8F4D9}"/>
              </a:ext>
            </a:extLst>
          </p:cNvPr>
          <p:cNvSpPr/>
          <p:nvPr/>
        </p:nvSpPr>
        <p:spPr>
          <a:xfrm>
            <a:off x="9472497" y="6226548"/>
            <a:ext cx="3329103" cy="190975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DE7D3B11-1ABA-4733-8E3B-F60B1EADEDBF}"/>
              </a:ext>
            </a:extLst>
          </p:cNvPr>
          <p:cNvSpPr/>
          <p:nvPr/>
        </p:nvSpPr>
        <p:spPr>
          <a:xfrm>
            <a:off x="14550445" y="8407830"/>
            <a:ext cx="1626766" cy="190975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291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25" name="그룹 1001">
            <a:extLst>
              <a:ext uri="{FF2B5EF4-FFF2-40B4-BE49-F238E27FC236}">
                <a16:creationId xmlns:a16="http://schemas.microsoft.com/office/drawing/2014/main" id="{4E4B4E21-BAC0-40D8-8F87-980818799AC4}"/>
              </a:ext>
            </a:extLst>
          </p:cNvPr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26" name="Object 4">
              <a:extLst>
                <a:ext uri="{FF2B5EF4-FFF2-40B4-BE49-F238E27FC236}">
                  <a16:creationId xmlns:a16="http://schemas.microsoft.com/office/drawing/2014/main" id="{CEA93228-D6B0-4E1C-9674-1DEE7DB46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7EFA1CD-B89F-46BF-AB7A-B41E0F723F82}"/>
              </a:ext>
            </a:extLst>
          </p:cNvPr>
          <p:cNvSpPr txBox="1"/>
          <p:nvPr/>
        </p:nvSpPr>
        <p:spPr>
          <a:xfrm>
            <a:off x="673016" y="726856"/>
            <a:ext cx="5041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01. </a:t>
            </a:r>
            <a:r>
              <a:rPr lang="ko-KR" altLang="en-US" sz="3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프로젝트 개요 </a:t>
            </a:r>
            <a:endParaRPr lang="en-US" altLang="ko-KR" sz="3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31A7E4-38AB-43FE-A6E9-457958A173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961" y="2994143"/>
            <a:ext cx="685800" cy="685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F5DE71-5ECC-4EE7-96CB-D14F25C63234}"/>
              </a:ext>
            </a:extLst>
          </p:cNvPr>
          <p:cNvSpPr txBox="1"/>
          <p:nvPr/>
        </p:nvSpPr>
        <p:spPr>
          <a:xfrm>
            <a:off x="2645161" y="3121600"/>
            <a:ext cx="55082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김민성 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이용자 모드 세부 코딩 및 전체 모드 총괄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A16B747-4A00-4801-95D3-5C6D55440F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2400" y="3679943"/>
            <a:ext cx="685800" cy="685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14A572-058E-4D37-8CDC-B050F54DAD77}"/>
              </a:ext>
            </a:extLst>
          </p:cNvPr>
          <p:cNvSpPr txBox="1"/>
          <p:nvPr/>
        </p:nvSpPr>
        <p:spPr>
          <a:xfrm>
            <a:off x="10801694" y="3848100"/>
            <a:ext cx="44646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김정용 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관리자 모드 총괄  및 세부 코딩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AA6B7BA-B5D2-450D-8E00-4097E219B4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022" y="4838700"/>
            <a:ext cx="685800" cy="685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20B6D4B-3C43-44D3-B1E4-64EB49558D61}"/>
              </a:ext>
            </a:extLst>
          </p:cNvPr>
          <p:cNvSpPr txBox="1"/>
          <p:nvPr/>
        </p:nvSpPr>
        <p:spPr>
          <a:xfrm>
            <a:off x="2635222" y="4966157"/>
            <a:ext cx="49519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김상기 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</a:t>
            </a: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이용자 모드 세부 코딩 및 오류 수정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9FCBA79-CC7F-4F65-9A76-B726FA8644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2461" y="5397947"/>
            <a:ext cx="685800" cy="685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31DDF0-D1D4-47AA-BFC6-D54A522B66FA}"/>
              </a:ext>
            </a:extLst>
          </p:cNvPr>
          <p:cNvSpPr txBox="1"/>
          <p:nvPr/>
        </p:nvSpPr>
        <p:spPr>
          <a:xfrm>
            <a:off x="10314381" y="5735244"/>
            <a:ext cx="49519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박현수 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관리자 모드 세부 코딩 및 오류 수정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B3D1904-1212-4059-9BA8-AFADBF8F7F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961" y="6667500"/>
            <a:ext cx="685800" cy="685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32B2007-EFA8-4B5B-84FA-4A9A597F3B96}"/>
              </a:ext>
            </a:extLst>
          </p:cNvPr>
          <p:cNvSpPr txBox="1"/>
          <p:nvPr/>
        </p:nvSpPr>
        <p:spPr>
          <a:xfrm>
            <a:off x="2645161" y="6794957"/>
            <a:ext cx="49519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김태형 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이용자 모드 세부 코딩 및 오류 수정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20FB704-B2D4-4AC3-80F7-B407FFAD68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2400" y="7353300"/>
            <a:ext cx="685800" cy="6858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0CEF6B5-E46F-4DC0-9AA5-CA285D4DA39F}"/>
              </a:ext>
            </a:extLst>
          </p:cNvPr>
          <p:cNvSpPr txBox="1"/>
          <p:nvPr/>
        </p:nvSpPr>
        <p:spPr>
          <a:xfrm>
            <a:off x="10324320" y="7564044"/>
            <a:ext cx="49519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박현지</a:t>
            </a: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</a:t>
            </a: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관리자 모드 세부 코딩 및 오류 수정</a:t>
            </a:r>
          </a:p>
        </p:txBody>
      </p:sp>
      <p:pic>
        <p:nvPicPr>
          <p:cNvPr id="21" name="Object 5">
            <a:extLst>
              <a:ext uri="{FF2B5EF4-FFF2-40B4-BE49-F238E27FC236}">
                <a16:creationId xmlns:a16="http://schemas.microsoft.com/office/drawing/2014/main" id="{14635836-F97A-4E0E-B69D-2F4B9B09DF5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5917928" y="5521350"/>
            <a:ext cx="6461413" cy="9808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55A3E8B-F7D3-4343-9637-E216C254E128}"/>
              </a:ext>
            </a:extLst>
          </p:cNvPr>
          <p:cNvSpPr txBox="1"/>
          <p:nvPr/>
        </p:nvSpPr>
        <p:spPr>
          <a:xfrm>
            <a:off x="3581400" y="838740"/>
            <a:ext cx="1191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|  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역할 분담</a:t>
            </a:r>
            <a:endParaRPr lang="en-US" altLang="ko-KR" sz="18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2608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25" name="그룹 1001">
            <a:extLst>
              <a:ext uri="{FF2B5EF4-FFF2-40B4-BE49-F238E27FC236}">
                <a16:creationId xmlns:a16="http://schemas.microsoft.com/office/drawing/2014/main" id="{4E4B4E21-BAC0-40D8-8F87-980818799AC4}"/>
              </a:ext>
            </a:extLst>
          </p:cNvPr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26" name="Object 4">
              <a:extLst>
                <a:ext uri="{FF2B5EF4-FFF2-40B4-BE49-F238E27FC236}">
                  <a16:creationId xmlns:a16="http://schemas.microsoft.com/office/drawing/2014/main" id="{CEA93228-D6B0-4E1C-9674-1DEE7DB46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7EFA1CD-B89F-46BF-AB7A-B41E0F723F82}"/>
              </a:ext>
            </a:extLst>
          </p:cNvPr>
          <p:cNvSpPr txBox="1"/>
          <p:nvPr/>
        </p:nvSpPr>
        <p:spPr>
          <a:xfrm>
            <a:off x="673016" y="726856"/>
            <a:ext cx="5041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  <a:r>
              <a:rPr lang="en-US" altLang="ko-KR" sz="300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. </a:t>
            </a:r>
            <a:r>
              <a:rPr lang="ko-KR" altLang="en-US" sz="3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설계</a:t>
            </a:r>
            <a:endParaRPr lang="en-US" altLang="ko-KR" sz="3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5A3E8B-F7D3-4343-9637-E216C254E128}"/>
              </a:ext>
            </a:extLst>
          </p:cNvPr>
          <p:cNvSpPr txBox="1"/>
          <p:nvPr/>
        </p:nvSpPr>
        <p:spPr>
          <a:xfrm>
            <a:off x="2209800" y="838740"/>
            <a:ext cx="1191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|  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플로우 차트</a:t>
            </a:r>
            <a:endParaRPr lang="en-US" altLang="ko-KR" sz="18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47A088-2282-4B79-8571-D06D43AD03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9" t="5870" r="2993" b="6049"/>
          <a:stretch/>
        </p:blipFill>
        <p:spPr>
          <a:xfrm>
            <a:off x="919339" y="1772474"/>
            <a:ext cx="16530461" cy="767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03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25" name="그룹 1001">
            <a:extLst>
              <a:ext uri="{FF2B5EF4-FFF2-40B4-BE49-F238E27FC236}">
                <a16:creationId xmlns:a16="http://schemas.microsoft.com/office/drawing/2014/main" id="{4E4B4E21-BAC0-40D8-8F87-980818799AC4}"/>
              </a:ext>
            </a:extLst>
          </p:cNvPr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26" name="Object 4">
              <a:extLst>
                <a:ext uri="{FF2B5EF4-FFF2-40B4-BE49-F238E27FC236}">
                  <a16:creationId xmlns:a16="http://schemas.microsoft.com/office/drawing/2014/main" id="{CEA93228-D6B0-4E1C-9674-1DEE7DB46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7EFA1CD-B89F-46BF-AB7A-B41E0F723F82}"/>
              </a:ext>
            </a:extLst>
          </p:cNvPr>
          <p:cNvSpPr txBox="1"/>
          <p:nvPr/>
        </p:nvSpPr>
        <p:spPr>
          <a:xfrm>
            <a:off x="673016" y="726856"/>
            <a:ext cx="5041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03. </a:t>
            </a:r>
            <a:r>
              <a:rPr lang="ko-KR" altLang="en-US" sz="3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개발</a:t>
            </a:r>
            <a:endParaRPr lang="en-US" altLang="ko-KR" sz="3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5A3E8B-F7D3-4343-9637-E216C254E128}"/>
              </a:ext>
            </a:extLst>
          </p:cNvPr>
          <p:cNvSpPr txBox="1"/>
          <p:nvPr/>
        </p:nvSpPr>
        <p:spPr>
          <a:xfrm>
            <a:off x="2209800" y="838740"/>
            <a:ext cx="1191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|  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주요 클래스 및 메소드</a:t>
            </a:r>
            <a:endParaRPr lang="en-US" altLang="ko-KR" sz="18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979" name="그룹 978">
            <a:extLst>
              <a:ext uri="{FF2B5EF4-FFF2-40B4-BE49-F238E27FC236}">
                <a16:creationId xmlns:a16="http://schemas.microsoft.com/office/drawing/2014/main" id="{63A99A14-9DEA-486C-AB52-F93B4D5CBFA3}"/>
              </a:ext>
            </a:extLst>
          </p:cNvPr>
          <p:cNvGrpSpPr/>
          <p:nvPr/>
        </p:nvGrpSpPr>
        <p:grpSpPr>
          <a:xfrm>
            <a:off x="3070118" y="4249951"/>
            <a:ext cx="2893395" cy="1198349"/>
            <a:chOff x="3770305" y="4118149"/>
            <a:chExt cx="2893395" cy="1198349"/>
          </a:xfrm>
        </p:grpSpPr>
        <p:grpSp>
          <p:nvGrpSpPr>
            <p:cNvPr id="961" name="그룹 960">
              <a:extLst>
                <a:ext uri="{FF2B5EF4-FFF2-40B4-BE49-F238E27FC236}">
                  <a16:creationId xmlns:a16="http://schemas.microsoft.com/office/drawing/2014/main" id="{CE8560BD-7A4B-4264-980E-D1355FE01BB3}"/>
                </a:ext>
              </a:extLst>
            </p:cNvPr>
            <p:cNvGrpSpPr/>
            <p:nvPr/>
          </p:nvGrpSpPr>
          <p:grpSpPr>
            <a:xfrm>
              <a:off x="3770305" y="4136474"/>
              <a:ext cx="2893395" cy="1111999"/>
              <a:chOff x="3875838" y="4250752"/>
              <a:chExt cx="2893395" cy="1111999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C9A8FB-F6C4-42DC-B7EB-22F8CFEEE9FB}"/>
                  </a:ext>
                </a:extLst>
              </p:cNvPr>
              <p:cNvSpPr txBox="1"/>
              <p:nvPr/>
            </p:nvSpPr>
            <p:spPr>
              <a:xfrm>
                <a:off x="4285438" y="4250752"/>
                <a:ext cx="24511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&lt;</a:t>
                </a:r>
                <a:r>
                  <a:rPr lang="en-US" altLang="ko-KR" dirty="0" err="1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MemData</a:t>
                </a:r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&gt;   class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541C732-40AA-4452-A090-37975C313288}"/>
                  </a:ext>
                </a:extLst>
              </p:cNvPr>
              <p:cNvSpPr txBox="1"/>
              <p:nvPr/>
            </p:nvSpPr>
            <p:spPr>
              <a:xfrm>
                <a:off x="3875838" y="4577921"/>
                <a:ext cx="2893395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printList1() – </a:t>
                </a:r>
                <a:r>
                  <a:rPr lang="ko-KR" altLang="en-US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식료품 출력</a:t>
                </a:r>
                <a:endParaRPr lang="en-US" altLang="ko-KR" sz="15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algn="ctr"/>
                <a:r>
                  <a:rPr lang="en-US" altLang="ko-KR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printList2() –</a:t>
                </a:r>
                <a:r>
                  <a:rPr lang="ko-KR" altLang="en-US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생활용품 출력</a:t>
                </a:r>
                <a:endParaRPr lang="en-US" altLang="ko-KR" sz="15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algn="ctr"/>
                <a:r>
                  <a:rPr lang="en-US" altLang="ko-KR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printList3() –</a:t>
                </a:r>
                <a:r>
                  <a:rPr lang="ko-KR" altLang="en-US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연령제한물품 출력</a:t>
                </a:r>
                <a:endParaRPr lang="en-US" altLang="ko-KR" sz="15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</p:grpSp>
        <p:sp>
          <p:nvSpPr>
            <p:cNvPr id="975" name="직사각형 974">
              <a:extLst>
                <a:ext uri="{FF2B5EF4-FFF2-40B4-BE49-F238E27FC236}">
                  <a16:creationId xmlns:a16="http://schemas.microsoft.com/office/drawing/2014/main" id="{D49E40B2-E62C-4D50-B18B-346320521364}"/>
                </a:ext>
              </a:extLst>
            </p:cNvPr>
            <p:cNvSpPr/>
            <p:nvPr/>
          </p:nvSpPr>
          <p:spPr>
            <a:xfrm>
              <a:off x="3809077" y="4118149"/>
              <a:ext cx="2729828" cy="1198349"/>
            </a:xfrm>
            <a:prstGeom prst="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80" name="그룹 979">
            <a:extLst>
              <a:ext uri="{FF2B5EF4-FFF2-40B4-BE49-F238E27FC236}">
                <a16:creationId xmlns:a16="http://schemas.microsoft.com/office/drawing/2014/main" id="{D5F92596-7DED-4F85-AD42-9969285D54B3}"/>
              </a:ext>
            </a:extLst>
          </p:cNvPr>
          <p:cNvGrpSpPr/>
          <p:nvPr/>
        </p:nvGrpSpPr>
        <p:grpSpPr>
          <a:xfrm>
            <a:off x="6005466" y="4241880"/>
            <a:ext cx="3418978" cy="1137661"/>
            <a:chOff x="6410661" y="4161277"/>
            <a:chExt cx="3418978" cy="1137661"/>
          </a:xfrm>
        </p:grpSpPr>
        <p:grpSp>
          <p:nvGrpSpPr>
            <p:cNvPr id="962" name="그룹 961">
              <a:extLst>
                <a:ext uri="{FF2B5EF4-FFF2-40B4-BE49-F238E27FC236}">
                  <a16:creationId xmlns:a16="http://schemas.microsoft.com/office/drawing/2014/main" id="{C36508F8-79CD-4B1E-873B-E754B3D5D872}"/>
                </a:ext>
              </a:extLst>
            </p:cNvPr>
            <p:cNvGrpSpPr/>
            <p:nvPr/>
          </p:nvGrpSpPr>
          <p:grpSpPr>
            <a:xfrm>
              <a:off x="6410661" y="4217482"/>
              <a:ext cx="3418978" cy="1025048"/>
              <a:chOff x="6410661" y="4217482"/>
              <a:chExt cx="3418978" cy="1025048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DFE0F8-30DC-46E9-9776-B81909E988D1}"/>
                  </a:ext>
                </a:extLst>
              </p:cNvPr>
              <p:cNvSpPr txBox="1"/>
              <p:nvPr/>
            </p:nvSpPr>
            <p:spPr>
              <a:xfrm>
                <a:off x="7226111" y="4217482"/>
                <a:ext cx="17653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&lt;Cart&gt;  class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E64BD97-3A23-4BE3-9E35-6C9D72794A64}"/>
                  </a:ext>
                </a:extLst>
              </p:cNvPr>
              <p:cNvSpPr txBox="1"/>
              <p:nvPr/>
            </p:nvSpPr>
            <p:spPr>
              <a:xfrm>
                <a:off x="6410661" y="4457700"/>
                <a:ext cx="3418978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 dirty="0" err="1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cartList</a:t>
                </a:r>
                <a:r>
                  <a:rPr lang="en-US" altLang="ko-KR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() – </a:t>
                </a:r>
                <a:r>
                  <a:rPr lang="ko-KR" altLang="en-US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장바구니 목록</a:t>
                </a:r>
                <a:endParaRPr lang="en-US" altLang="ko-KR" sz="15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algn="ctr"/>
                <a:r>
                  <a:rPr lang="en-US" altLang="ko-KR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</a:t>
                </a:r>
                <a:r>
                  <a:rPr lang="en-US" altLang="ko-KR" sz="1500" dirty="0" err="1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clearCart</a:t>
                </a:r>
                <a:r>
                  <a:rPr lang="en-US" altLang="ko-KR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() – </a:t>
                </a:r>
                <a:r>
                  <a:rPr lang="ko-KR" altLang="en-US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비회원 장바구니 비우기</a:t>
                </a:r>
                <a:endParaRPr lang="en-US" altLang="ko-KR" sz="15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algn="ctr"/>
                <a:r>
                  <a:rPr lang="en-US" altLang="ko-KR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clearCart2() – </a:t>
                </a:r>
                <a:r>
                  <a:rPr lang="ko-KR" altLang="en-US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회원 장바구니 비우기</a:t>
                </a:r>
                <a:endParaRPr lang="en-US" altLang="ko-KR" sz="15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</p:grp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63A1FEFA-8CE0-451F-89D6-10A7551ECC5B}"/>
                </a:ext>
              </a:extLst>
            </p:cNvPr>
            <p:cNvSpPr/>
            <p:nvPr/>
          </p:nvSpPr>
          <p:spPr>
            <a:xfrm>
              <a:off x="6631088" y="4161277"/>
              <a:ext cx="3021781" cy="1137661"/>
            </a:xfrm>
            <a:prstGeom prst="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81" name="그룹 980">
            <a:extLst>
              <a:ext uri="{FF2B5EF4-FFF2-40B4-BE49-F238E27FC236}">
                <a16:creationId xmlns:a16="http://schemas.microsoft.com/office/drawing/2014/main" id="{8AE9CAE3-C351-40E5-B1E9-2F72B7957815}"/>
              </a:ext>
            </a:extLst>
          </p:cNvPr>
          <p:cNvGrpSpPr/>
          <p:nvPr/>
        </p:nvGrpSpPr>
        <p:grpSpPr>
          <a:xfrm>
            <a:off x="10023393" y="3374793"/>
            <a:ext cx="3418978" cy="1137662"/>
            <a:chOff x="10300326" y="4326152"/>
            <a:chExt cx="3418978" cy="1137662"/>
          </a:xfrm>
        </p:grpSpPr>
        <p:grpSp>
          <p:nvGrpSpPr>
            <p:cNvPr id="963" name="그룹 962">
              <a:extLst>
                <a:ext uri="{FF2B5EF4-FFF2-40B4-BE49-F238E27FC236}">
                  <a16:creationId xmlns:a16="http://schemas.microsoft.com/office/drawing/2014/main" id="{F02B468B-0D6D-4047-9212-2FD7343FFCAD}"/>
                </a:ext>
              </a:extLst>
            </p:cNvPr>
            <p:cNvGrpSpPr/>
            <p:nvPr/>
          </p:nvGrpSpPr>
          <p:grpSpPr>
            <a:xfrm>
              <a:off x="10300326" y="4402148"/>
              <a:ext cx="3418978" cy="914350"/>
              <a:chOff x="10300326" y="4402148"/>
              <a:chExt cx="3418978" cy="914350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FB88022-D159-4B5A-8DE4-7B2360C2F638}"/>
                  </a:ext>
                </a:extLst>
              </p:cNvPr>
              <p:cNvSpPr txBox="1"/>
              <p:nvPr/>
            </p:nvSpPr>
            <p:spPr>
              <a:xfrm>
                <a:off x="10300326" y="4762500"/>
                <a:ext cx="341897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Login() – </a:t>
                </a:r>
                <a:r>
                  <a:rPr lang="ko-KR" altLang="en-US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로그인 </a:t>
                </a:r>
                <a:endParaRPr lang="en-US" altLang="ko-KR" sz="15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algn="ctr"/>
                <a:r>
                  <a:rPr lang="en-US" altLang="ko-KR" sz="1500" dirty="0" err="1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payChargeDisp</a:t>
                </a:r>
                <a:r>
                  <a:rPr lang="en-US" altLang="ko-KR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() – </a:t>
                </a:r>
                <a:r>
                  <a:rPr lang="ko-KR" altLang="en-US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잔액 충전</a:t>
                </a:r>
                <a:r>
                  <a:rPr lang="en-US" altLang="ko-KR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817B51D-B6BA-447A-9B07-3A2BB3439992}"/>
                  </a:ext>
                </a:extLst>
              </p:cNvPr>
              <p:cNvSpPr txBox="1"/>
              <p:nvPr/>
            </p:nvSpPr>
            <p:spPr>
              <a:xfrm>
                <a:off x="10760211" y="4402148"/>
                <a:ext cx="2777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&lt;</a:t>
                </a:r>
                <a:r>
                  <a:rPr lang="en-US" altLang="ko-KR" dirty="0" err="1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UserSystem</a:t>
                </a:r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&gt;  class</a:t>
                </a:r>
              </a:p>
            </p:txBody>
          </p:sp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F424F31C-C13F-42D9-9F94-EBE6C2526AD0}"/>
                </a:ext>
              </a:extLst>
            </p:cNvPr>
            <p:cNvSpPr/>
            <p:nvPr/>
          </p:nvSpPr>
          <p:spPr>
            <a:xfrm>
              <a:off x="10711431" y="4326152"/>
              <a:ext cx="2596768" cy="1137662"/>
            </a:xfrm>
            <a:prstGeom prst="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81C7D598-37FA-493B-A1F1-C5B86E34E55A}"/>
              </a:ext>
            </a:extLst>
          </p:cNvPr>
          <p:cNvGrpSpPr/>
          <p:nvPr/>
        </p:nvGrpSpPr>
        <p:grpSpPr>
          <a:xfrm>
            <a:off x="1557343" y="2247900"/>
            <a:ext cx="3733800" cy="1180024"/>
            <a:chOff x="955444" y="2211229"/>
            <a:chExt cx="3733800" cy="118002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6A000C5-C9E3-4E0D-8116-1515CFB2BC60}"/>
                </a:ext>
              </a:extLst>
            </p:cNvPr>
            <p:cNvGrpSpPr/>
            <p:nvPr/>
          </p:nvGrpSpPr>
          <p:grpSpPr>
            <a:xfrm>
              <a:off x="955444" y="2225734"/>
              <a:ext cx="3733800" cy="1117608"/>
              <a:chOff x="955444" y="2225734"/>
              <a:chExt cx="3733800" cy="111760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7D715E-2B07-4008-A972-1F68B6DB5B16}"/>
                  </a:ext>
                </a:extLst>
              </p:cNvPr>
              <p:cNvSpPr txBox="1"/>
              <p:nvPr/>
            </p:nvSpPr>
            <p:spPr>
              <a:xfrm>
                <a:off x="1815041" y="2225734"/>
                <a:ext cx="19309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&lt;Project&gt;  class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BDF7EC0-0CB8-4C5F-8149-124FA3651F73}"/>
                  </a:ext>
                </a:extLst>
              </p:cNvPr>
              <p:cNvSpPr txBox="1"/>
              <p:nvPr/>
            </p:nvSpPr>
            <p:spPr>
              <a:xfrm>
                <a:off x="955444" y="2558512"/>
                <a:ext cx="3733800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 dirty="0" err="1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TestMemberData</a:t>
                </a:r>
                <a:r>
                  <a:rPr lang="en-US" altLang="ko-KR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() – </a:t>
                </a:r>
                <a:r>
                  <a:rPr lang="ko-KR" altLang="en-US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회원 테스트 </a:t>
                </a:r>
                <a:r>
                  <a:rPr lang="en-US" altLang="ko-KR" sz="1500" dirty="0" err="1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TestProdData</a:t>
                </a:r>
                <a:r>
                  <a:rPr lang="en-US" altLang="ko-KR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() – </a:t>
                </a:r>
                <a:r>
                  <a:rPr lang="ko-KR" altLang="en-US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물품목록 </a:t>
                </a:r>
                <a:endParaRPr lang="en-US" altLang="ko-KR" sz="15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algn="ctr"/>
                <a:r>
                  <a:rPr lang="en-US" altLang="ko-KR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Main()</a:t>
                </a:r>
                <a:r>
                  <a:rPr lang="ko-KR" altLang="en-US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</a:t>
                </a:r>
                <a:r>
                  <a:rPr lang="en-US" altLang="ko-KR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–</a:t>
                </a:r>
                <a:r>
                  <a:rPr lang="ko-KR" altLang="en-US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실행</a:t>
                </a:r>
                <a:endParaRPr lang="en-US" altLang="ko-KR" sz="15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</p:grp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77678848-B5B6-44C8-8248-CECB681928B1}"/>
                </a:ext>
              </a:extLst>
            </p:cNvPr>
            <p:cNvSpPr/>
            <p:nvPr/>
          </p:nvSpPr>
          <p:spPr>
            <a:xfrm>
              <a:off x="1408146" y="2211229"/>
              <a:ext cx="2841219" cy="1180024"/>
            </a:xfrm>
            <a:prstGeom prst="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78" name="그룹 977">
            <a:extLst>
              <a:ext uri="{FF2B5EF4-FFF2-40B4-BE49-F238E27FC236}">
                <a16:creationId xmlns:a16="http://schemas.microsoft.com/office/drawing/2014/main" id="{8BABA112-520E-4513-9FB8-59CC27B84B30}"/>
              </a:ext>
            </a:extLst>
          </p:cNvPr>
          <p:cNvGrpSpPr/>
          <p:nvPr/>
        </p:nvGrpSpPr>
        <p:grpSpPr>
          <a:xfrm>
            <a:off x="206532" y="4284595"/>
            <a:ext cx="3220858" cy="845150"/>
            <a:chOff x="722064" y="4118149"/>
            <a:chExt cx="3220858" cy="845150"/>
          </a:xfrm>
        </p:grpSpPr>
        <p:grpSp>
          <p:nvGrpSpPr>
            <p:cNvPr id="960" name="그룹 959">
              <a:extLst>
                <a:ext uri="{FF2B5EF4-FFF2-40B4-BE49-F238E27FC236}">
                  <a16:creationId xmlns:a16="http://schemas.microsoft.com/office/drawing/2014/main" id="{D655A8C5-E3B2-4BAE-A61C-71CFD36F1357}"/>
                </a:ext>
              </a:extLst>
            </p:cNvPr>
            <p:cNvGrpSpPr/>
            <p:nvPr/>
          </p:nvGrpSpPr>
          <p:grpSpPr>
            <a:xfrm>
              <a:off x="722064" y="4248255"/>
              <a:ext cx="3220858" cy="633584"/>
              <a:chOff x="722064" y="4248255"/>
              <a:chExt cx="3220858" cy="633584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9C84AED-A774-45C3-A9AD-ED8547F26CB6}"/>
                  </a:ext>
                </a:extLst>
              </p:cNvPr>
              <p:cNvSpPr txBox="1"/>
              <p:nvPr/>
            </p:nvSpPr>
            <p:spPr>
              <a:xfrm>
                <a:off x="1414678" y="4248255"/>
                <a:ext cx="18356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&lt;Kiosk&gt;  class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6F5D9BB-9032-4693-8F3E-B0D414A4214D}"/>
                  </a:ext>
                </a:extLst>
              </p:cNvPr>
              <p:cNvSpPr txBox="1"/>
              <p:nvPr/>
            </p:nvSpPr>
            <p:spPr>
              <a:xfrm>
                <a:off x="722064" y="4558674"/>
                <a:ext cx="3220858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메뉴 선택 </a:t>
                </a:r>
                <a:endParaRPr lang="en-US" altLang="ko-KR" sz="15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</p:grp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153242E5-56CC-4EF7-97D9-52C4EAA116E4}"/>
                </a:ext>
              </a:extLst>
            </p:cNvPr>
            <p:cNvSpPr/>
            <p:nvPr/>
          </p:nvSpPr>
          <p:spPr>
            <a:xfrm>
              <a:off x="1356643" y="4118149"/>
              <a:ext cx="1818640" cy="845150"/>
            </a:xfrm>
            <a:prstGeom prst="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82" name="그룹 981">
            <a:extLst>
              <a:ext uri="{FF2B5EF4-FFF2-40B4-BE49-F238E27FC236}">
                <a16:creationId xmlns:a16="http://schemas.microsoft.com/office/drawing/2014/main" id="{0D2F920E-4BFF-4470-BBB1-690F946AC66A}"/>
              </a:ext>
            </a:extLst>
          </p:cNvPr>
          <p:cNvGrpSpPr/>
          <p:nvPr/>
        </p:nvGrpSpPr>
        <p:grpSpPr>
          <a:xfrm>
            <a:off x="14196846" y="2763618"/>
            <a:ext cx="3705801" cy="962617"/>
            <a:chOff x="13957832" y="4353881"/>
            <a:chExt cx="3418978" cy="962617"/>
          </a:xfrm>
        </p:grpSpPr>
        <p:grpSp>
          <p:nvGrpSpPr>
            <p:cNvPr id="964" name="그룹 963">
              <a:extLst>
                <a:ext uri="{FF2B5EF4-FFF2-40B4-BE49-F238E27FC236}">
                  <a16:creationId xmlns:a16="http://schemas.microsoft.com/office/drawing/2014/main" id="{65D86322-F071-429D-9E22-ADE8DCEC1A68}"/>
                </a:ext>
              </a:extLst>
            </p:cNvPr>
            <p:cNvGrpSpPr/>
            <p:nvPr/>
          </p:nvGrpSpPr>
          <p:grpSpPr>
            <a:xfrm>
              <a:off x="13957832" y="4407171"/>
              <a:ext cx="3418978" cy="838516"/>
              <a:chOff x="13957832" y="4407171"/>
              <a:chExt cx="3418978" cy="838516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2192D2D-7AD9-4556-B085-F5F36548A82A}"/>
                  </a:ext>
                </a:extLst>
              </p:cNvPr>
              <p:cNvSpPr txBox="1"/>
              <p:nvPr/>
            </p:nvSpPr>
            <p:spPr>
              <a:xfrm>
                <a:off x="13957832" y="4691689"/>
                <a:ext cx="341897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getter() / setter()</a:t>
                </a:r>
              </a:p>
              <a:p>
                <a:pPr algn="ctr"/>
                <a:r>
                  <a:rPr lang="ko-KR" altLang="en-US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회원 이름 </a:t>
                </a:r>
                <a:r>
                  <a:rPr lang="en-US" altLang="ko-KR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, </a:t>
                </a:r>
                <a:r>
                  <a:rPr lang="ko-KR" altLang="en-US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회원 잔액</a:t>
                </a:r>
                <a:endParaRPr lang="en-US" altLang="ko-KR" sz="15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46C1363-5913-42B5-B123-26896B6FCA47}"/>
                  </a:ext>
                </a:extLst>
              </p:cNvPr>
              <p:cNvSpPr txBox="1"/>
              <p:nvPr/>
            </p:nvSpPr>
            <p:spPr>
              <a:xfrm>
                <a:off x="14599139" y="4407171"/>
                <a:ext cx="2777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&lt;Members&gt; VO class</a:t>
                </a:r>
              </a:p>
            </p:txBody>
          </p:sp>
        </p:grp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7BB6978B-A6FC-43F8-B383-08D5B3036A9B}"/>
                </a:ext>
              </a:extLst>
            </p:cNvPr>
            <p:cNvSpPr/>
            <p:nvPr/>
          </p:nvSpPr>
          <p:spPr>
            <a:xfrm>
              <a:off x="14276554" y="4353881"/>
              <a:ext cx="2777670" cy="962617"/>
            </a:xfrm>
            <a:prstGeom prst="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85" name="그룹 984">
            <a:extLst>
              <a:ext uri="{FF2B5EF4-FFF2-40B4-BE49-F238E27FC236}">
                <a16:creationId xmlns:a16="http://schemas.microsoft.com/office/drawing/2014/main" id="{7BEF5F4C-8BA8-4DA4-B16A-8E4A5E7A917C}"/>
              </a:ext>
            </a:extLst>
          </p:cNvPr>
          <p:cNvGrpSpPr/>
          <p:nvPr/>
        </p:nvGrpSpPr>
        <p:grpSpPr>
          <a:xfrm>
            <a:off x="5959015" y="5914301"/>
            <a:ext cx="3418978" cy="1972399"/>
            <a:chOff x="6335907" y="5758681"/>
            <a:chExt cx="3418978" cy="1972399"/>
          </a:xfrm>
        </p:grpSpPr>
        <p:grpSp>
          <p:nvGrpSpPr>
            <p:cNvPr id="967" name="그룹 966">
              <a:extLst>
                <a:ext uri="{FF2B5EF4-FFF2-40B4-BE49-F238E27FC236}">
                  <a16:creationId xmlns:a16="http://schemas.microsoft.com/office/drawing/2014/main" id="{69D95F07-72A4-4ECE-B70E-0BF4D2CDDE4E}"/>
                </a:ext>
              </a:extLst>
            </p:cNvPr>
            <p:cNvGrpSpPr/>
            <p:nvPr/>
          </p:nvGrpSpPr>
          <p:grpSpPr>
            <a:xfrm>
              <a:off x="6335907" y="5834858"/>
              <a:ext cx="3418978" cy="1768193"/>
              <a:chOff x="5387611" y="5850220"/>
              <a:chExt cx="3418978" cy="1768193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B77276E-7DF5-4F23-8B32-9026A8C264F9}"/>
                  </a:ext>
                </a:extLst>
              </p:cNvPr>
              <p:cNvSpPr txBox="1"/>
              <p:nvPr/>
            </p:nvSpPr>
            <p:spPr>
              <a:xfrm>
                <a:off x="5387611" y="6141085"/>
                <a:ext cx="341897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 dirty="0" err="1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selPay</a:t>
                </a:r>
                <a:r>
                  <a:rPr lang="en-US" altLang="ko-KR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() – </a:t>
                </a:r>
                <a:r>
                  <a:rPr lang="ko-KR" altLang="en-US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결제 수단</a:t>
                </a:r>
                <a:endParaRPr lang="en-US" altLang="ko-KR" sz="15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algn="ctr"/>
                <a:r>
                  <a:rPr lang="en-US" altLang="ko-KR" sz="1500" dirty="0" err="1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payCash</a:t>
                </a:r>
                <a:r>
                  <a:rPr lang="en-US" altLang="ko-KR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() – </a:t>
                </a:r>
                <a:r>
                  <a:rPr lang="ko-KR" altLang="en-US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현금</a:t>
                </a:r>
                <a:r>
                  <a:rPr lang="en-US" altLang="ko-KR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</a:t>
                </a:r>
                <a:r>
                  <a:rPr lang="ko-KR" altLang="en-US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결제 </a:t>
                </a:r>
                <a:endParaRPr lang="en-US" altLang="ko-KR" sz="15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algn="ctr"/>
                <a:r>
                  <a:rPr lang="en-US" altLang="ko-KR" sz="1500" dirty="0" err="1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payPoint</a:t>
                </a:r>
                <a:r>
                  <a:rPr lang="en-US" altLang="ko-KR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() – </a:t>
                </a:r>
                <a:r>
                  <a:rPr lang="ko-KR" altLang="en-US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이용자 잔액결제 </a:t>
                </a:r>
                <a:endParaRPr lang="en-US" altLang="ko-KR" sz="15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algn="ctr"/>
                <a:r>
                  <a:rPr lang="en-US" altLang="ko-KR" sz="1500" dirty="0" err="1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returnChange</a:t>
                </a:r>
                <a:r>
                  <a:rPr lang="en-US" altLang="ko-KR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() – </a:t>
                </a:r>
                <a:r>
                  <a:rPr lang="ko-KR" altLang="en-US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거스름돈 </a:t>
                </a:r>
                <a:endParaRPr lang="en-US" altLang="ko-KR" sz="15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algn="ctr"/>
                <a:r>
                  <a:rPr lang="en-US" altLang="ko-KR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Receipt() – </a:t>
                </a:r>
                <a:r>
                  <a:rPr lang="ko-KR" altLang="en-US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영수증 출력 </a:t>
                </a:r>
                <a:endParaRPr lang="en-US" altLang="ko-KR" sz="15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algn="ctr"/>
                <a:r>
                  <a:rPr lang="en-US" altLang="ko-KR" sz="1500" dirty="0" err="1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calCateTot</a:t>
                </a:r>
                <a:r>
                  <a:rPr lang="en-US" altLang="ko-KR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() – </a:t>
                </a:r>
                <a:r>
                  <a:rPr lang="ko-KR" altLang="en-US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카테고리 합 계산 </a:t>
                </a:r>
                <a:endParaRPr lang="en-US" altLang="ko-KR" sz="15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7A4FC16-33CF-4285-BF26-5B9C03229B2E}"/>
                  </a:ext>
                </a:extLst>
              </p:cNvPr>
              <p:cNvSpPr txBox="1"/>
              <p:nvPr/>
            </p:nvSpPr>
            <p:spPr>
              <a:xfrm>
                <a:off x="6294326" y="5850220"/>
                <a:ext cx="17653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&lt;Buy&gt;  class</a:t>
                </a:r>
              </a:p>
            </p:txBody>
          </p:sp>
        </p:grp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50A2653-DD0D-4A3E-B62D-F16E106045E2}"/>
                </a:ext>
              </a:extLst>
            </p:cNvPr>
            <p:cNvSpPr/>
            <p:nvPr/>
          </p:nvSpPr>
          <p:spPr>
            <a:xfrm>
              <a:off x="6631088" y="5758681"/>
              <a:ext cx="2777669" cy="1972399"/>
            </a:xfrm>
            <a:prstGeom prst="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84" name="그룹 983">
            <a:extLst>
              <a:ext uri="{FF2B5EF4-FFF2-40B4-BE49-F238E27FC236}">
                <a16:creationId xmlns:a16="http://schemas.microsoft.com/office/drawing/2014/main" id="{7C47771C-CFCA-456C-B25B-E27BFB664183}"/>
              </a:ext>
            </a:extLst>
          </p:cNvPr>
          <p:cNvGrpSpPr/>
          <p:nvPr/>
        </p:nvGrpSpPr>
        <p:grpSpPr>
          <a:xfrm>
            <a:off x="10443148" y="5335429"/>
            <a:ext cx="2817800" cy="937790"/>
            <a:chOff x="10243794" y="6229532"/>
            <a:chExt cx="2817800" cy="937790"/>
          </a:xfrm>
        </p:grpSpPr>
        <p:grpSp>
          <p:nvGrpSpPr>
            <p:cNvPr id="966" name="그룹 965">
              <a:extLst>
                <a:ext uri="{FF2B5EF4-FFF2-40B4-BE49-F238E27FC236}">
                  <a16:creationId xmlns:a16="http://schemas.microsoft.com/office/drawing/2014/main" id="{717249D7-E757-4322-ACB4-A402BFC01E6E}"/>
                </a:ext>
              </a:extLst>
            </p:cNvPr>
            <p:cNvGrpSpPr/>
            <p:nvPr/>
          </p:nvGrpSpPr>
          <p:grpSpPr>
            <a:xfrm>
              <a:off x="10283924" y="6380171"/>
              <a:ext cx="2777670" cy="685259"/>
              <a:chOff x="11002781" y="6457806"/>
              <a:chExt cx="2777670" cy="685259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A44180D-7540-4FCF-81D4-B8F4A646D3CA}"/>
                  </a:ext>
                </a:extLst>
              </p:cNvPr>
              <p:cNvSpPr txBox="1"/>
              <p:nvPr/>
            </p:nvSpPr>
            <p:spPr>
              <a:xfrm>
                <a:off x="11002781" y="6457806"/>
                <a:ext cx="2777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&lt;</a:t>
                </a:r>
                <a:r>
                  <a:rPr lang="en-US" altLang="ko-KR" dirty="0" err="1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NotUserSystem</a:t>
                </a:r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&gt;  class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4EEA873-7B33-4C71-80A9-EAA2C1E4807D}"/>
                  </a:ext>
                </a:extLst>
              </p:cNvPr>
              <p:cNvSpPr txBox="1"/>
              <p:nvPr/>
            </p:nvSpPr>
            <p:spPr>
              <a:xfrm>
                <a:off x="11114988" y="6819900"/>
                <a:ext cx="244443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비회원 메뉴 선택</a:t>
                </a:r>
                <a:endParaRPr lang="en-US" altLang="ko-KR" sz="15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</p:grp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6B1F061-E6B4-4300-AC80-6AF8BEB6B188}"/>
                </a:ext>
              </a:extLst>
            </p:cNvPr>
            <p:cNvSpPr/>
            <p:nvPr/>
          </p:nvSpPr>
          <p:spPr>
            <a:xfrm>
              <a:off x="10243794" y="6229532"/>
              <a:ext cx="2817800" cy="937790"/>
            </a:xfrm>
            <a:prstGeom prst="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83" name="그룹 982">
            <a:extLst>
              <a:ext uri="{FF2B5EF4-FFF2-40B4-BE49-F238E27FC236}">
                <a16:creationId xmlns:a16="http://schemas.microsoft.com/office/drawing/2014/main" id="{628B89A6-376F-4E31-B782-BFE24BE7FB08}"/>
              </a:ext>
            </a:extLst>
          </p:cNvPr>
          <p:cNvGrpSpPr/>
          <p:nvPr/>
        </p:nvGrpSpPr>
        <p:grpSpPr>
          <a:xfrm>
            <a:off x="14525403" y="4420676"/>
            <a:ext cx="3248942" cy="1180024"/>
            <a:chOff x="13335000" y="5976913"/>
            <a:chExt cx="3248942" cy="1180024"/>
          </a:xfrm>
        </p:grpSpPr>
        <p:grpSp>
          <p:nvGrpSpPr>
            <p:cNvPr id="965" name="그룹 964">
              <a:extLst>
                <a:ext uri="{FF2B5EF4-FFF2-40B4-BE49-F238E27FC236}">
                  <a16:creationId xmlns:a16="http://schemas.microsoft.com/office/drawing/2014/main" id="{6996DBCE-65BD-466C-9CB8-CE7B079F521A}"/>
                </a:ext>
              </a:extLst>
            </p:cNvPr>
            <p:cNvGrpSpPr/>
            <p:nvPr/>
          </p:nvGrpSpPr>
          <p:grpSpPr>
            <a:xfrm>
              <a:off x="13335000" y="6000229"/>
              <a:ext cx="3248942" cy="1116732"/>
              <a:chOff x="14267154" y="6119370"/>
              <a:chExt cx="3248942" cy="1116732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B797E92-5263-481F-94EB-6163C7CB664A}"/>
                  </a:ext>
                </a:extLst>
              </p:cNvPr>
              <p:cNvSpPr txBox="1"/>
              <p:nvPr/>
            </p:nvSpPr>
            <p:spPr>
              <a:xfrm>
                <a:off x="14267154" y="6420494"/>
                <a:ext cx="3144220" cy="815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getter() / setter() </a:t>
                </a:r>
              </a:p>
              <a:p>
                <a:pPr algn="ctr"/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물품 가격</a:t>
                </a: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, </a:t>
                </a: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물품 수량</a:t>
                </a: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, </a:t>
                </a: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카테고리</a:t>
                </a: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, </a:t>
                </a:r>
              </a:p>
              <a:p>
                <a:pPr algn="ctr"/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계산 카운터</a:t>
                </a: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, </a:t>
                </a: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상품 누적 카운터</a:t>
                </a:r>
                <a:endParaRPr lang="en-US" altLang="ko-KR" sz="16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3A9B13D-3D18-4FC8-A073-D04C9228616B}"/>
                  </a:ext>
                </a:extLst>
              </p:cNvPr>
              <p:cNvSpPr txBox="1"/>
              <p:nvPr/>
            </p:nvSpPr>
            <p:spPr>
              <a:xfrm>
                <a:off x="14738426" y="6119370"/>
                <a:ext cx="2777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&lt;Products&gt; VO class</a:t>
                </a:r>
              </a:p>
            </p:txBody>
          </p:sp>
        </p:grp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006FDEEC-724E-4659-AECA-B5EB73019CE0}"/>
                </a:ext>
              </a:extLst>
            </p:cNvPr>
            <p:cNvSpPr/>
            <p:nvPr/>
          </p:nvSpPr>
          <p:spPr>
            <a:xfrm>
              <a:off x="13377192" y="5976913"/>
              <a:ext cx="2929607" cy="1180024"/>
            </a:xfrm>
            <a:prstGeom prst="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86" name="그룹 985">
            <a:extLst>
              <a:ext uri="{FF2B5EF4-FFF2-40B4-BE49-F238E27FC236}">
                <a16:creationId xmlns:a16="http://schemas.microsoft.com/office/drawing/2014/main" id="{E9388E82-ACFC-4641-9DCF-5EEA2B05B421}"/>
              </a:ext>
            </a:extLst>
          </p:cNvPr>
          <p:cNvGrpSpPr/>
          <p:nvPr/>
        </p:nvGrpSpPr>
        <p:grpSpPr>
          <a:xfrm>
            <a:off x="2376457" y="6570436"/>
            <a:ext cx="2903212" cy="1413318"/>
            <a:chOff x="3942922" y="8190254"/>
            <a:chExt cx="2903212" cy="1413318"/>
          </a:xfrm>
        </p:grpSpPr>
        <p:grpSp>
          <p:nvGrpSpPr>
            <p:cNvPr id="968" name="그룹 967">
              <a:extLst>
                <a:ext uri="{FF2B5EF4-FFF2-40B4-BE49-F238E27FC236}">
                  <a16:creationId xmlns:a16="http://schemas.microsoft.com/office/drawing/2014/main" id="{E1F33992-1F15-4ECF-B507-78B4F8870AA7}"/>
                </a:ext>
              </a:extLst>
            </p:cNvPr>
            <p:cNvGrpSpPr/>
            <p:nvPr/>
          </p:nvGrpSpPr>
          <p:grpSpPr>
            <a:xfrm>
              <a:off x="4090948" y="8220160"/>
              <a:ext cx="2755186" cy="1337276"/>
              <a:chOff x="5112277" y="8195070"/>
              <a:chExt cx="2755186" cy="1337276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893704A-9C53-4CBA-8143-B88657C801D6}"/>
                  </a:ext>
                </a:extLst>
              </p:cNvPr>
              <p:cNvSpPr txBox="1"/>
              <p:nvPr/>
            </p:nvSpPr>
            <p:spPr>
              <a:xfrm>
                <a:off x="5112277" y="8516683"/>
                <a:ext cx="2596768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 dirty="0" err="1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adLogin</a:t>
                </a:r>
                <a:r>
                  <a:rPr lang="en-US" altLang="ko-KR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() - </a:t>
                </a:r>
                <a:r>
                  <a:rPr lang="ko-KR" altLang="en-US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관리자 로그인</a:t>
                </a:r>
                <a:endParaRPr lang="en-US" altLang="ko-KR" sz="15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algn="ctr"/>
                <a:r>
                  <a:rPr lang="en-US" altLang="ko-KR" sz="1500" dirty="0" err="1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stockMg</a:t>
                </a:r>
                <a:r>
                  <a:rPr lang="en-US" altLang="ko-KR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() –</a:t>
                </a:r>
                <a:r>
                  <a:rPr lang="ko-KR" altLang="en-US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재고 관리</a:t>
                </a:r>
                <a:endParaRPr lang="en-US" altLang="ko-KR" sz="15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algn="ctr"/>
                <a:r>
                  <a:rPr lang="en-US" altLang="ko-KR" sz="1500" dirty="0" err="1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salesMg</a:t>
                </a:r>
                <a:r>
                  <a:rPr lang="en-US" altLang="ko-KR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() – </a:t>
                </a:r>
                <a:r>
                  <a:rPr lang="ko-KR" altLang="en-US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매출 관리</a:t>
                </a:r>
                <a:endParaRPr lang="en-US" altLang="ko-KR" sz="15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algn="ctr"/>
                <a:r>
                  <a:rPr lang="en-US" altLang="ko-KR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exit() – </a:t>
                </a:r>
                <a:r>
                  <a:rPr lang="ko-KR" altLang="en-US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키오스크 종료</a:t>
                </a:r>
                <a:endParaRPr lang="en-US" altLang="ko-KR" sz="15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14C1221-B808-417C-BB10-3CE4554F8736}"/>
                  </a:ext>
                </a:extLst>
              </p:cNvPr>
              <p:cNvSpPr txBox="1"/>
              <p:nvPr/>
            </p:nvSpPr>
            <p:spPr>
              <a:xfrm>
                <a:off x="5270695" y="8195070"/>
                <a:ext cx="25967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&lt;</a:t>
                </a:r>
                <a:r>
                  <a:rPr lang="en-US" altLang="ko-KR" dirty="0" err="1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Adsystem</a:t>
                </a:r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&gt;  class</a:t>
                </a:r>
              </a:p>
            </p:txBody>
          </p:sp>
        </p:grp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9DB3974-3FD7-4FBF-8537-99FA40B64849}"/>
                </a:ext>
              </a:extLst>
            </p:cNvPr>
            <p:cNvSpPr/>
            <p:nvPr/>
          </p:nvSpPr>
          <p:spPr>
            <a:xfrm>
              <a:off x="3942922" y="8190254"/>
              <a:ext cx="2791177" cy="1413318"/>
            </a:xfrm>
            <a:prstGeom prst="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87" name="그룹 986">
            <a:extLst>
              <a:ext uri="{FF2B5EF4-FFF2-40B4-BE49-F238E27FC236}">
                <a16:creationId xmlns:a16="http://schemas.microsoft.com/office/drawing/2014/main" id="{8A62CC25-1774-455B-8010-733773A433E8}"/>
              </a:ext>
            </a:extLst>
          </p:cNvPr>
          <p:cNvGrpSpPr/>
          <p:nvPr/>
        </p:nvGrpSpPr>
        <p:grpSpPr>
          <a:xfrm>
            <a:off x="5959015" y="8535476"/>
            <a:ext cx="3418978" cy="1180024"/>
            <a:chOff x="7643420" y="8211088"/>
            <a:chExt cx="3418978" cy="1180024"/>
          </a:xfrm>
        </p:grpSpPr>
        <p:grpSp>
          <p:nvGrpSpPr>
            <p:cNvPr id="969" name="그룹 968">
              <a:extLst>
                <a:ext uri="{FF2B5EF4-FFF2-40B4-BE49-F238E27FC236}">
                  <a16:creationId xmlns:a16="http://schemas.microsoft.com/office/drawing/2014/main" id="{02F346EE-8D13-4164-9F21-8044FA71CCE2}"/>
                </a:ext>
              </a:extLst>
            </p:cNvPr>
            <p:cNvGrpSpPr/>
            <p:nvPr/>
          </p:nvGrpSpPr>
          <p:grpSpPr>
            <a:xfrm>
              <a:off x="7643420" y="8220160"/>
              <a:ext cx="3418978" cy="1103982"/>
              <a:chOff x="7643420" y="8220160"/>
              <a:chExt cx="3418978" cy="1103982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8935224-E4D3-4619-B052-E6DB753C0F57}"/>
                  </a:ext>
                </a:extLst>
              </p:cNvPr>
              <p:cNvSpPr txBox="1"/>
              <p:nvPr/>
            </p:nvSpPr>
            <p:spPr>
              <a:xfrm>
                <a:off x="7643420" y="8539312"/>
                <a:ext cx="3418978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 dirty="0" err="1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menuChoice</a:t>
                </a:r>
                <a:r>
                  <a:rPr lang="en-US" altLang="ko-KR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() – </a:t>
                </a:r>
                <a:r>
                  <a:rPr lang="ko-KR" altLang="en-US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카테고리 표시</a:t>
                </a:r>
                <a:endParaRPr lang="en-US" altLang="ko-KR" sz="15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algn="ctr"/>
                <a:r>
                  <a:rPr lang="en-US" altLang="ko-KR" sz="1500" dirty="0" err="1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menuBuy</a:t>
                </a:r>
                <a:r>
                  <a:rPr lang="en-US" altLang="ko-KR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() – </a:t>
                </a:r>
                <a:r>
                  <a:rPr lang="ko-KR" altLang="en-US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상품 입력 </a:t>
                </a:r>
                <a:endParaRPr lang="en-US" altLang="ko-KR" sz="15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algn="ctr"/>
                <a:r>
                  <a:rPr lang="en-US" altLang="ko-KR" sz="1500" dirty="0" err="1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testAge</a:t>
                </a:r>
                <a:r>
                  <a:rPr lang="en-US" altLang="ko-KR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() – </a:t>
                </a:r>
                <a:r>
                  <a:rPr lang="ko-KR" altLang="en-US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주민번호 </a:t>
                </a:r>
                <a:endParaRPr lang="en-US" altLang="ko-KR" sz="15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33E4429-A4E4-4F14-AB3E-6E8C47D86E1D}"/>
                  </a:ext>
                </a:extLst>
              </p:cNvPr>
              <p:cNvSpPr txBox="1"/>
              <p:nvPr/>
            </p:nvSpPr>
            <p:spPr>
              <a:xfrm>
                <a:off x="8272882" y="8220160"/>
                <a:ext cx="22449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&lt;Purchase&gt;  class</a:t>
                </a:r>
              </a:p>
            </p:txBody>
          </p:sp>
        </p:grp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E1BCD13-6C45-4903-AA03-0009C3B5831A}"/>
                </a:ext>
              </a:extLst>
            </p:cNvPr>
            <p:cNvSpPr/>
            <p:nvPr/>
          </p:nvSpPr>
          <p:spPr>
            <a:xfrm>
              <a:off x="7942304" y="8211088"/>
              <a:ext cx="2817800" cy="1180024"/>
            </a:xfrm>
            <a:prstGeom prst="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88" name="그룹 987">
            <a:extLst>
              <a:ext uri="{FF2B5EF4-FFF2-40B4-BE49-F238E27FC236}">
                <a16:creationId xmlns:a16="http://schemas.microsoft.com/office/drawing/2014/main" id="{12A872CB-6E2A-49BA-B07D-5C97768A42DE}"/>
              </a:ext>
            </a:extLst>
          </p:cNvPr>
          <p:cNvGrpSpPr/>
          <p:nvPr/>
        </p:nvGrpSpPr>
        <p:grpSpPr>
          <a:xfrm>
            <a:off x="14388024" y="6286500"/>
            <a:ext cx="3418978" cy="1576826"/>
            <a:chOff x="12489146" y="8311042"/>
            <a:chExt cx="3418978" cy="1576826"/>
          </a:xfrm>
        </p:grpSpPr>
        <p:grpSp>
          <p:nvGrpSpPr>
            <p:cNvPr id="970" name="그룹 969">
              <a:extLst>
                <a:ext uri="{FF2B5EF4-FFF2-40B4-BE49-F238E27FC236}">
                  <a16:creationId xmlns:a16="http://schemas.microsoft.com/office/drawing/2014/main" id="{BEDAFDB1-89EC-46BD-ADD2-18BECEEEF1D3}"/>
                </a:ext>
              </a:extLst>
            </p:cNvPr>
            <p:cNvGrpSpPr/>
            <p:nvPr/>
          </p:nvGrpSpPr>
          <p:grpSpPr>
            <a:xfrm>
              <a:off x="12489146" y="8322760"/>
              <a:ext cx="3418978" cy="1524062"/>
              <a:chOff x="10983290" y="8294933"/>
              <a:chExt cx="3418978" cy="1524062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CE3ED1F-AFEC-46D3-9C89-B3617AE57CF3}"/>
                  </a:ext>
                </a:extLst>
              </p:cNvPr>
              <p:cNvSpPr txBox="1"/>
              <p:nvPr/>
            </p:nvSpPr>
            <p:spPr>
              <a:xfrm>
                <a:off x="10983290" y="8572500"/>
                <a:ext cx="3418978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 dirty="0" err="1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ssnAva</a:t>
                </a:r>
                <a:r>
                  <a:rPr lang="en-US" altLang="ko-KR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() – </a:t>
                </a:r>
                <a:r>
                  <a:rPr lang="ko-KR" altLang="en-US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주민번호 유효성 검사</a:t>
                </a:r>
                <a:endParaRPr lang="en-US" altLang="ko-KR" sz="15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algn="ctr"/>
                <a:r>
                  <a:rPr lang="en-US" altLang="ko-KR" sz="1500" dirty="0" err="1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ssnAdult</a:t>
                </a:r>
                <a:r>
                  <a:rPr lang="en-US" altLang="ko-KR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() – </a:t>
                </a:r>
                <a:r>
                  <a:rPr lang="ko-KR" altLang="en-US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미성년자 확인</a:t>
                </a:r>
                <a:endParaRPr lang="en-US" altLang="ko-KR" sz="15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algn="ctr"/>
                <a:r>
                  <a:rPr lang="en-US" altLang="ko-KR" sz="1500" dirty="0" err="1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telAva</a:t>
                </a:r>
                <a:r>
                  <a:rPr lang="en-US" altLang="ko-KR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() – </a:t>
                </a:r>
                <a:r>
                  <a:rPr lang="ko-KR" altLang="en-US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핸드폰 자릿수 확인</a:t>
                </a:r>
                <a:endParaRPr lang="en-US" altLang="ko-KR" sz="15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algn="ctr"/>
                <a:r>
                  <a:rPr lang="en-US" altLang="ko-KR" sz="1500" dirty="0" err="1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joinning</a:t>
                </a:r>
                <a:r>
                  <a:rPr lang="en-US" altLang="ko-KR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() – </a:t>
                </a:r>
                <a:r>
                  <a:rPr lang="ko-KR" altLang="en-US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회원가입</a:t>
                </a:r>
                <a:endParaRPr lang="en-US" altLang="ko-KR" sz="15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algn="ctr"/>
                <a:r>
                  <a:rPr lang="en-US" altLang="ko-KR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logout() – </a:t>
                </a:r>
                <a:r>
                  <a:rPr lang="ko-KR" altLang="en-US" sz="15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로그아웃 </a:t>
                </a:r>
                <a:endParaRPr lang="en-US" altLang="ko-KR" sz="15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57DF6C4-8B56-4E60-A98E-2295A15C3BF9}"/>
                  </a:ext>
                </a:extLst>
              </p:cNvPr>
              <p:cNvSpPr txBox="1"/>
              <p:nvPr/>
            </p:nvSpPr>
            <p:spPr>
              <a:xfrm>
                <a:off x="11769753" y="8294933"/>
                <a:ext cx="22449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&lt;Users&gt;  class</a:t>
                </a:r>
              </a:p>
            </p:txBody>
          </p:sp>
        </p:grp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06C81D58-171F-4FD8-B961-CC115A058E2E}"/>
                </a:ext>
              </a:extLst>
            </p:cNvPr>
            <p:cNvSpPr/>
            <p:nvPr/>
          </p:nvSpPr>
          <p:spPr>
            <a:xfrm>
              <a:off x="12643429" y="8311042"/>
              <a:ext cx="2930360" cy="1576826"/>
            </a:xfrm>
            <a:prstGeom prst="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9" name="Object 5">
            <a:extLst>
              <a:ext uri="{FF2B5EF4-FFF2-40B4-BE49-F238E27FC236}">
                <a16:creationId xmlns:a16="http://schemas.microsoft.com/office/drawing/2014/main" id="{6BF9E1B0-AB3B-4BCB-8A41-51237ADA879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10806661" y="5472996"/>
            <a:ext cx="6217868" cy="94389"/>
          </a:xfrm>
          <a:prstGeom prst="rect">
            <a:avLst/>
          </a:prstGeom>
        </p:spPr>
      </p:pic>
      <p:cxnSp>
        <p:nvCxnSpPr>
          <p:cNvPr id="993" name="직선 연결선 992">
            <a:extLst>
              <a:ext uri="{FF2B5EF4-FFF2-40B4-BE49-F238E27FC236}">
                <a16:creationId xmlns:a16="http://schemas.microsoft.com/office/drawing/2014/main" id="{FAFE1CEA-E81F-4B08-AC26-B6B429F5A460}"/>
              </a:ext>
            </a:extLst>
          </p:cNvPr>
          <p:cNvCxnSpPr/>
          <p:nvPr/>
        </p:nvCxnSpPr>
        <p:spPr>
          <a:xfrm>
            <a:off x="15358416" y="8999379"/>
            <a:ext cx="567384" cy="0"/>
          </a:xfrm>
          <a:prstGeom prst="line">
            <a:avLst/>
          </a:prstGeom>
          <a:ln w="381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연결선: 꺾임 994">
            <a:extLst>
              <a:ext uri="{FF2B5EF4-FFF2-40B4-BE49-F238E27FC236}">
                <a16:creationId xmlns:a16="http://schemas.microsoft.com/office/drawing/2014/main" id="{D3100D30-AF1B-41F5-BAB7-64502EB5F481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39094" y="2110078"/>
            <a:ext cx="4873225" cy="2174517"/>
          </a:xfrm>
          <a:prstGeom prst="bentConnector3">
            <a:avLst>
              <a:gd name="adj1" fmla="val 100126"/>
            </a:avLst>
          </a:prstGeom>
          <a:ln w="1905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6" name="그룹 975">
            <a:extLst>
              <a:ext uri="{FF2B5EF4-FFF2-40B4-BE49-F238E27FC236}">
                <a16:creationId xmlns:a16="http://schemas.microsoft.com/office/drawing/2014/main" id="{80098AC0-EED8-4D21-BFD3-5FB600E1E726}"/>
              </a:ext>
            </a:extLst>
          </p:cNvPr>
          <p:cNvGrpSpPr/>
          <p:nvPr/>
        </p:nvGrpSpPr>
        <p:grpSpPr>
          <a:xfrm>
            <a:off x="5770142" y="1660034"/>
            <a:ext cx="3705801" cy="1379415"/>
            <a:chOff x="6703354" y="1477960"/>
            <a:chExt cx="3705801" cy="137941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2E13F3C-DCA0-4598-9222-B46C8827E9CB}"/>
                </a:ext>
              </a:extLst>
            </p:cNvPr>
            <p:cNvSpPr txBox="1"/>
            <p:nvPr/>
          </p:nvSpPr>
          <p:spPr>
            <a:xfrm>
              <a:off x="7459641" y="1477960"/>
              <a:ext cx="21932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&lt;</a:t>
              </a:r>
              <a:r>
                <a:rPr lang="en-US" altLang="ko-KR" dirty="0" err="1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Kmenu</a:t>
              </a:r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&gt; interface</a:t>
              </a:r>
            </a:p>
            <a:p>
              <a:endPara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52B1932-9973-4EAE-8C6E-C7414CD5F81A}"/>
                </a:ext>
              </a:extLst>
            </p:cNvPr>
            <p:cNvSpPr txBox="1"/>
            <p:nvPr/>
          </p:nvSpPr>
          <p:spPr>
            <a:xfrm>
              <a:off x="6703354" y="1772122"/>
              <a:ext cx="370580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 err="1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systemOn</a:t>
              </a:r>
              <a:r>
                <a:rPr lang="en-US" altLang="ko-KR" sz="15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()  - </a:t>
              </a:r>
              <a:r>
                <a:rPr lang="ko-KR" altLang="en-US" sz="15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메뉴 가동 </a:t>
              </a:r>
              <a:endPara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algn="ctr"/>
              <a:r>
                <a:rPr lang="en-US" altLang="ko-KR" sz="1500" dirty="0" err="1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menuDisp</a:t>
              </a:r>
              <a:r>
                <a:rPr lang="en-US" altLang="ko-KR" sz="15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() -  </a:t>
              </a:r>
              <a:r>
                <a:rPr lang="ko-KR" altLang="en-US" sz="15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메뉴 표시 </a:t>
              </a:r>
              <a:endPara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algn="ctr"/>
              <a:r>
                <a:rPr lang="en-US" altLang="ko-KR" sz="1500" dirty="0" err="1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menuSelect</a:t>
              </a:r>
              <a:r>
                <a:rPr lang="en-US" altLang="ko-KR" sz="15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() -  </a:t>
              </a:r>
              <a:r>
                <a:rPr lang="ko-KR" altLang="en-US" sz="15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메뉴 선택 </a:t>
              </a:r>
              <a:endPara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algn="ctr"/>
              <a:r>
                <a:rPr lang="en-US" altLang="ko-KR" sz="1500" dirty="0" err="1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menuRun</a:t>
              </a:r>
              <a:r>
                <a:rPr lang="en-US" altLang="ko-KR" sz="15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() - </a:t>
              </a:r>
              <a:r>
                <a:rPr lang="ko-KR" altLang="en-US" sz="15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메뉴 실행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3DE45F7-1634-46C1-949F-5843918C519F}"/>
                </a:ext>
              </a:extLst>
            </p:cNvPr>
            <p:cNvSpPr/>
            <p:nvPr/>
          </p:nvSpPr>
          <p:spPr>
            <a:xfrm>
              <a:off x="7232871" y="1485900"/>
              <a:ext cx="2596768" cy="1371475"/>
            </a:xfrm>
            <a:prstGeom prst="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23" name="그룹 1022">
            <a:extLst>
              <a:ext uri="{FF2B5EF4-FFF2-40B4-BE49-F238E27FC236}">
                <a16:creationId xmlns:a16="http://schemas.microsoft.com/office/drawing/2014/main" id="{8C6F88DB-0AB7-4AE5-98ED-8B1E20EC2C44}"/>
              </a:ext>
            </a:extLst>
          </p:cNvPr>
          <p:cNvGrpSpPr/>
          <p:nvPr/>
        </p:nvGrpSpPr>
        <p:grpSpPr>
          <a:xfrm>
            <a:off x="8894864" y="2348860"/>
            <a:ext cx="708999" cy="3732095"/>
            <a:chOff x="8896427" y="2349742"/>
            <a:chExt cx="708999" cy="3732095"/>
          </a:xfrm>
        </p:grpSpPr>
        <p:cxnSp>
          <p:nvCxnSpPr>
            <p:cNvPr id="1009" name="직선 연결선 1008">
              <a:extLst>
                <a:ext uri="{FF2B5EF4-FFF2-40B4-BE49-F238E27FC236}">
                  <a16:creationId xmlns:a16="http://schemas.microsoft.com/office/drawing/2014/main" id="{B68AE143-94F1-4609-9ADD-860CA01DE3E4}"/>
                </a:ext>
              </a:extLst>
            </p:cNvPr>
            <p:cNvCxnSpPr>
              <a:cxnSpLocks/>
              <a:endCxn id="90" idx="3"/>
            </p:cNvCxnSpPr>
            <p:nvPr/>
          </p:nvCxnSpPr>
          <p:spPr>
            <a:xfrm flipH="1">
              <a:off x="8896427" y="2353711"/>
              <a:ext cx="704773" cy="1"/>
            </a:xfrm>
            <a:prstGeom prst="line">
              <a:avLst/>
            </a:prstGeom>
            <a:ln w="19050">
              <a:solidFill>
                <a:srgbClr val="FFC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2" name="직선 연결선 1011">
              <a:extLst>
                <a:ext uri="{FF2B5EF4-FFF2-40B4-BE49-F238E27FC236}">
                  <a16:creationId xmlns:a16="http://schemas.microsoft.com/office/drawing/2014/main" id="{82900AFA-82B5-4E6D-A472-36975FA8D2F8}"/>
                </a:ext>
              </a:extLst>
            </p:cNvPr>
            <p:cNvCxnSpPr>
              <a:cxnSpLocks/>
            </p:cNvCxnSpPr>
            <p:nvPr/>
          </p:nvCxnSpPr>
          <p:spPr>
            <a:xfrm>
              <a:off x="9601200" y="2349742"/>
              <a:ext cx="0" cy="3732095"/>
            </a:xfrm>
            <a:prstGeom prst="line">
              <a:avLst/>
            </a:prstGeom>
            <a:ln w="19050">
              <a:solidFill>
                <a:srgbClr val="FFC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1" name="직선 연결선 1020">
              <a:extLst>
                <a:ext uri="{FF2B5EF4-FFF2-40B4-BE49-F238E27FC236}">
                  <a16:creationId xmlns:a16="http://schemas.microsoft.com/office/drawing/2014/main" id="{FD51CA72-30AF-4A78-B436-B00890E90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31865" y="6081837"/>
              <a:ext cx="573561" cy="0"/>
            </a:xfrm>
            <a:prstGeom prst="line">
              <a:avLst/>
            </a:prstGeom>
            <a:ln w="19050">
              <a:solidFill>
                <a:srgbClr val="FFC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6AE82D8-DC62-4A77-83B2-107A44E458A4}"/>
              </a:ext>
            </a:extLst>
          </p:cNvPr>
          <p:cNvGrpSpPr/>
          <p:nvPr/>
        </p:nvGrpSpPr>
        <p:grpSpPr>
          <a:xfrm>
            <a:off x="9596297" y="2354687"/>
            <a:ext cx="1676400" cy="1025051"/>
            <a:chOff x="9601200" y="2349742"/>
            <a:chExt cx="1676400" cy="1025051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D57C9241-85C0-49B4-823A-CD83C4A0068F}"/>
                </a:ext>
              </a:extLst>
            </p:cNvPr>
            <p:cNvCxnSpPr>
              <a:cxnSpLocks/>
            </p:cNvCxnSpPr>
            <p:nvPr/>
          </p:nvCxnSpPr>
          <p:spPr>
            <a:xfrm>
              <a:off x="9601200" y="2349742"/>
              <a:ext cx="1676400" cy="0"/>
            </a:xfrm>
            <a:prstGeom prst="line">
              <a:avLst/>
            </a:prstGeom>
            <a:ln w="19050">
              <a:solidFill>
                <a:srgbClr val="FFC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910880F6-D33E-4348-8283-AB4E2A107F7F}"/>
                </a:ext>
              </a:extLst>
            </p:cNvPr>
            <p:cNvCxnSpPr>
              <a:cxnSpLocks/>
            </p:cNvCxnSpPr>
            <p:nvPr/>
          </p:nvCxnSpPr>
          <p:spPr>
            <a:xfrm>
              <a:off x="11277600" y="2349742"/>
              <a:ext cx="0" cy="1025051"/>
            </a:xfrm>
            <a:prstGeom prst="line">
              <a:avLst/>
            </a:prstGeom>
            <a:ln w="19050">
              <a:solidFill>
                <a:srgbClr val="FFC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82797E4C-FC1B-43E0-A9F9-93C8DBB36D6E}"/>
              </a:ext>
            </a:extLst>
          </p:cNvPr>
          <p:cNvSpPr txBox="1"/>
          <p:nvPr/>
        </p:nvSpPr>
        <p:spPr>
          <a:xfrm>
            <a:off x="16066342" y="8822648"/>
            <a:ext cx="1502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implements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EBA9F792-8756-408C-8A22-DFD18BA13394}"/>
              </a:ext>
            </a:extLst>
          </p:cNvPr>
          <p:cNvCxnSpPr/>
          <p:nvPr/>
        </p:nvCxnSpPr>
        <p:spPr>
          <a:xfrm>
            <a:off x="15358416" y="9396790"/>
            <a:ext cx="567384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80C9CA0B-CA48-4E37-BE5A-B335CE4A43D3}"/>
              </a:ext>
            </a:extLst>
          </p:cNvPr>
          <p:cNvSpPr txBox="1"/>
          <p:nvPr/>
        </p:nvSpPr>
        <p:spPr>
          <a:xfrm>
            <a:off x="16066342" y="9220059"/>
            <a:ext cx="1502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extends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4CDD5E6A-23F8-4316-BA53-9703274B61B5}"/>
              </a:ext>
            </a:extLst>
          </p:cNvPr>
          <p:cNvCxnSpPr>
            <a:cxnSpLocks/>
            <a:stCxn id="88" idx="2"/>
          </p:cNvCxnSpPr>
          <p:nvPr/>
        </p:nvCxnSpPr>
        <p:spPr>
          <a:xfrm>
            <a:off x="7736784" y="5379541"/>
            <a:ext cx="0" cy="53476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D61EEA17-0E6B-4090-BB10-712A62F9864C}"/>
              </a:ext>
            </a:extLst>
          </p:cNvPr>
          <p:cNvCxnSpPr>
            <a:cxnSpLocks/>
          </p:cNvCxnSpPr>
          <p:nvPr/>
        </p:nvCxnSpPr>
        <p:spPr>
          <a:xfrm flipH="1">
            <a:off x="2524483" y="3039449"/>
            <a:ext cx="4341247" cy="1228827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C8DBBD3F-EC9B-4392-9912-05B065D552D9}"/>
              </a:ext>
            </a:extLst>
          </p:cNvPr>
          <p:cNvCxnSpPr/>
          <p:nvPr/>
        </p:nvCxnSpPr>
        <p:spPr>
          <a:xfrm flipH="1">
            <a:off x="5715000" y="3039449"/>
            <a:ext cx="1166654" cy="1202431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42C91084-D668-448C-9F9D-5F9EF15A6798}"/>
              </a:ext>
            </a:extLst>
          </p:cNvPr>
          <p:cNvCxnSpPr>
            <a:endCxn id="88" idx="0"/>
          </p:cNvCxnSpPr>
          <p:nvPr/>
        </p:nvCxnSpPr>
        <p:spPr>
          <a:xfrm>
            <a:off x="6881654" y="3039449"/>
            <a:ext cx="855130" cy="1202431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5819D734-8ED5-4785-B5BB-5184E603DDE8}"/>
              </a:ext>
            </a:extLst>
          </p:cNvPr>
          <p:cNvCxnSpPr/>
          <p:nvPr/>
        </p:nvCxnSpPr>
        <p:spPr>
          <a:xfrm flipH="1">
            <a:off x="5167634" y="7505700"/>
            <a:ext cx="1086562" cy="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EA1B1618-3122-493E-8D45-4F14603A18EF}"/>
              </a:ext>
            </a:extLst>
          </p:cNvPr>
          <p:cNvGrpSpPr/>
          <p:nvPr/>
        </p:nvGrpSpPr>
        <p:grpSpPr>
          <a:xfrm>
            <a:off x="9074508" y="5850786"/>
            <a:ext cx="1367449" cy="3271559"/>
            <a:chOff x="9075699" y="5844949"/>
            <a:chExt cx="1367449" cy="3271559"/>
          </a:xfrm>
        </p:grpSpPr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079DF894-A87D-4EA7-8239-7F23F618297C}"/>
                </a:ext>
              </a:extLst>
            </p:cNvPr>
            <p:cNvCxnSpPr>
              <a:cxnSpLocks/>
            </p:cNvCxnSpPr>
            <p:nvPr/>
          </p:nvCxnSpPr>
          <p:spPr>
            <a:xfrm>
              <a:off x="9075699" y="9116508"/>
              <a:ext cx="830301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15F748F8-5CF6-4548-8D46-068B81A63C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6000" y="5844949"/>
              <a:ext cx="8650" cy="3271559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화살표 연결선 156">
              <a:extLst>
                <a:ext uri="{FF2B5EF4-FFF2-40B4-BE49-F238E27FC236}">
                  <a16:creationId xmlns:a16="http://schemas.microsoft.com/office/drawing/2014/main" id="{295F3D56-AA34-4441-A209-46CBA618F231}"/>
                </a:ext>
              </a:extLst>
            </p:cNvPr>
            <p:cNvCxnSpPr/>
            <p:nvPr/>
          </p:nvCxnSpPr>
          <p:spPr>
            <a:xfrm>
              <a:off x="9914650" y="5844949"/>
              <a:ext cx="528498" cy="0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8BFF252D-85D2-4D33-B7EF-3C885F9F1255}"/>
              </a:ext>
            </a:extLst>
          </p:cNvPr>
          <p:cNvCxnSpPr>
            <a:cxnSpLocks/>
            <a:stCxn id="94" idx="2"/>
            <a:endCxn id="98" idx="0"/>
          </p:cNvCxnSpPr>
          <p:nvPr/>
        </p:nvCxnSpPr>
        <p:spPr>
          <a:xfrm>
            <a:off x="7643031" y="7886700"/>
            <a:ext cx="23768" cy="648776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9DC458CA-453C-4E2B-AF16-459637078733}"/>
              </a:ext>
            </a:extLst>
          </p:cNvPr>
          <p:cNvCxnSpPr>
            <a:cxnSpLocks/>
          </p:cNvCxnSpPr>
          <p:nvPr/>
        </p:nvCxnSpPr>
        <p:spPr>
          <a:xfrm flipV="1">
            <a:off x="9917570" y="3650323"/>
            <a:ext cx="6189" cy="2255177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B3DDF05C-E0B5-4A76-AE6C-903044609E9D}"/>
              </a:ext>
            </a:extLst>
          </p:cNvPr>
          <p:cNvCxnSpPr>
            <a:cxnSpLocks/>
          </p:cNvCxnSpPr>
          <p:nvPr/>
        </p:nvCxnSpPr>
        <p:spPr>
          <a:xfrm>
            <a:off x="9913459" y="3667901"/>
            <a:ext cx="528498" cy="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C18FF00-A5C4-4325-9AC1-ED9CA3CECA13}"/>
              </a:ext>
            </a:extLst>
          </p:cNvPr>
          <p:cNvCxnSpPr>
            <a:cxnSpLocks/>
          </p:cNvCxnSpPr>
          <p:nvPr/>
        </p:nvCxnSpPr>
        <p:spPr>
          <a:xfrm>
            <a:off x="11272697" y="2348860"/>
            <a:ext cx="2367103" cy="0"/>
          </a:xfrm>
          <a:prstGeom prst="line">
            <a:avLst/>
          </a:prstGeom>
          <a:ln w="1905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948EF92-9F53-4C67-85D8-DA8FA2A5AFC4}"/>
              </a:ext>
            </a:extLst>
          </p:cNvPr>
          <p:cNvCxnSpPr/>
          <p:nvPr/>
        </p:nvCxnSpPr>
        <p:spPr>
          <a:xfrm>
            <a:off x="13639800" y="2348860"/>
            <a:ext cx="0" cy="3251840"/>
          </a:xfrm>
          <a:prstGeom prst="line">
            <a:avLst/>
          </a:prstGeom>
          <a:ln w="1905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5244D1A-C108-4AC3-900D-78D4E6076F06}"/>
              </a:ext>
            </a:extLst>
          </p:cNvPr>
          <p:cNvCxnSpPr/>
          <p:nvPr/>
        </p:nvCxnSpPr>
        <p:spPr>
          <a:xfrm flipH="1">
            <a:off x="13266349" y="5600700"/>
            <a:ext cx="378852" cy="0"/>
          </a:xfrm>
          <a:prstGeom prst="line">
            <a:avLst/>
          </a:prstGeom>
          <a:ln w="1905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1984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883</Words>
  <Application>Microsoft Office PowerPoint</Application>
  <PresentationFormat>사용자 지정</PresentationFormat>
  <Paragraphs>220</Paragraphs>
  <Slides>19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Pretendard ExtraBold</vt:lpstr>
      <vt:lpstr>Arial</vt:lpstr>
      <vt:lpstr>Pretendard Black</vt:lpstr>
      <vt:lpstr>Calibri</vt:lpstr>
      <vt:lpstr>Pretendard Medium</vt:lpstr>
      <vt:lpstr>맑은 고딕</vt:lpstr>
      <vt:lpstr>Pretendard SemiBold</vt:lpstr>
      <vt:lpstr>Pretendard Light</vt:lpstr>
      <vt:lpstr>Pretendard ExtraLight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r043711</cp:lastModifiedBy>
  <cp:revision>61</cp:revision>
  <dcterms:created xsi:type="dcterms:W3CDTF">2022-02-13T00:31:50Z</dcterms:created>
  <dcterms:modified xsi:type="dcterms:W3CDTF">2022-02-13T09:01:56Z</dcterms:modified>
</cp:coreProperties>
</file>